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Poppins Light" panose="00000400000000000000" pitchFamily="2" charset="0"/>
      <p:regular r:id="rId13"/>
    </p:embeddedFont>
    <p:embeddedFont>
      <p:font typeface="Roboto" panose="02000000000000000000" pitchFamily="2" charset="0"/>
      <p:regular r:id="rId14"/>
    </p:embeddedFont>
    <p:embeddedFont>
      <p:font typeface="Roboto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102" d="100"/>
          <a:sy n="102" d="100"/>
        </p:scale>
        <p:origin x="-424" y="-15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22.12.2025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2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3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5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6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850238" y="2214715"/>
            <a:ext cx="9445523" cy="184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AI-Based Intelligent Traffic Light Control System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850238" y="4392816"/>
            <a:ext cx="9445523" cy="548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Using Classical Search Algorithms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8275434" y="5638209"/>
            <a:ext cx="9020327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Ali Ahmed, Yassin Tamer, Yassin Mohamed, Ezzeldin Amr, Mohamed Wael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75434" y="6637439"/>
            <a:ext cx="9020327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| Course: Artificial Intelligence | Instructor: Dr. Farid Zaky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7850238" y="5260629"/>
            <a:ext cx="38100" cy="2735466"/>
            <a:chOff x="0" y="0"/>
            <a:chExt cx="50800" cy="364728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0800" cy="3647313"/>
            </a:xfrm>
            <a:custGeom>
              <a:avLst/>
              <a:gdLst/>
              <a:ahLst/>
              <a:cxnLst/>
              <a:rect l="l" t="t" r="r" b="b"/>
              <a:pathLst>
                <a:path w="50800" h="3647313">
                  <a:moveTo>
                    <a:pt x="0" y="0"/>
                  </a:moveTo>
                  <a:lnTo>
                    <a:pt x="50800" y="0"/>
                  </a:lnTo>
                  <a:lnTo>
                    <a:pt x="50800" y="3647313"/>
                  </a:lnTo>
                  <a:lnTo>
                    <a:pt x="0" y="3647313"/>
                  </a:ln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12700" y="0"/>
            <a:ext cx="18288000" cy="10287000"/>
            <a:chOff x="16933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16933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496043" y="342157"/>
            <a:ext cx="5788228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Conclusion and Future Directions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6043" y="1167851"/>
            <a:ext cx="2126456" cy="284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Key Conclusions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491280" y="1607344"/>
            <a:ext cx="328460" cy="328460"/>
            <a:chOff x="0" y="0"/>
            <a:chExt cx="437947" cy="437947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425196" cy="425196"/>
            </a:xfrm>
            <a:custGeom>
              <a:avLst/>
              <a:gdLst/>
              <a:ahLst/>
              <a:cxnLst/>
              <a:rect l="l" t="t" r="r" b="b"/>
              <a:pathLst>
                <a:path w="425196" h="425196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345821" y="0"/>
                  </a:lnTo>
                  <a:cubicBezTo>
                    <a:pt x="389636" y="0"/>
                    <a:pt x="425196" y="35560"/>
                    <a:pt x="425196" y="79375"/>
                  </a:cubicBezTo>
                  <a:lnTo>
                    <a:pt x="425196" y="345821"/>
                  </a:lnTo>
                  <a:cubicBezTo>
                    <a:pt x="425196" y="389636"/>
                    <a:pt x="389636" y="425196"/>
                    <a:pt x="345821" y="425196"/>
                  </a:cubicBezTo>
                  <a:lnTo>
                    <a:pt x="79375" y="425196"/>
                  </a:lnTo>
                  <a:cubicBezTo>
                    <a:pt x="35560" y="425196"/>
                    <a:pt x="0" y="389763"/>
                    <a:pt x="0" y="345821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437896" cy="437896"/>
            </a:xfrm>
            <a:custGeom>
              <a:avLst/>
              <a:gdLst/>
              <a:ahLst/>
              <a:cxnLst/>
              <a:rect l="l" t="t" r="r" b="b"/>
              <a:pathLst>
                <a:path w="437896" h="437896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cubicBezTo>
                    <a:pt x="399542" y="0"/>
                    <a:pt x="437896" y="38354"/>
                    <a:pt x="437896" y="85725"/>
                  </a:cubicBezTo>
                  <a:lnTo>
                    <a:pt x="437896" y="352171"/>
                  </a:lnTo>
                  <a:lnTo>
                    <a:pt x="431546" y="352171"/>
                  </a:lnTo>
                  <a:lnTo>
                    <a:pt x="437896" y="352171"/>
                  </a:lnTo>
                  <a:cubicBezTo>
                    <a:pt x="437896" y="399542"/>
                    <a:pt x="399542" y="437896"/>
                    <a:pt x="352171" y="437896"/>
                  </a:cubicBezTo>
                  <a:lnTo>
                    <a:pt x="352171" y="431546"/>
                  </a:lnTo>
                  <a:lnTo>
                    <a:pt x="352171" y="437896"/>
                  </a:lnTo>
                  <a:lnTo>
                    <a:pt x="85725" y="437896"/>
                  </a:lnTo>
                  <a:lnTo>
                    <a:pt x="85725" y="431546"/>
                  </a:lnTo>
                  <a:lnTo>
                    <a:pt x="85725" y="437896"/>
                  </a:lnTo>
                  <a:cubicBezTo>
                    <a:pt x="38354" y="437896"/>
                    <a:pt x="0" y="399542"/>
                    <a:pt x="0" y="352171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52171"/>
                  </a:lnTo>
                  <a:lnTo>
                    <a:pt x="6350" y="352171"/>
                  </a:lnTo>
                  <a:lnTo>
                    <a:pt x="12700" y="352171"/>
                  </a:lnTo>
                  <a:cubicBezTo>
                    <a:pt x="12700" y="392557"/>
                    <a:pt x="45339" y="425196"/>
                    <a:pt x="85725" y="425196"/>
                  </a:cubicBezTo>
                  <a:lnTo>
                    <a:pt x="352171" y="425196"/>
                  </a:lnTo>
                  <a:cubicBezTo>
                    <a:pt x="392557" y="425196"/>
                    <a:pt x="425196" y="392557"/>
                    <a:pt x="425196" y="352171"/>
                  </a:cubicBezTo>
                  <a:lnTo>
                    <a:pt x="425196" y="85725"/>
                  </a:lnTo>
                  <a:lnTo>
                    <a:pt x="431546" y="85725"/>
                  </a:lnTo>
                  <a:lnTo>
                    <a:pt x="425196" y="85725"/>
                  </a:lnTo>
                  <a:cubicBezTo>
                    <a:pt x="425196" y="45339"/>
                    <a:pt x="392557" y="12700"/>
                    <a:pt x="352171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549173" y="1657645"/>
            <a:ext cx="212522" cy="2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5"/>
              </a:lnSpc>
            </a:pPr>
            <a:r>
              <a:rPr lang="en-US" sz="162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6672" y="1600943"/>
            <a:ext cx="8014392" cy="283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AI search algorithms offer a substantial improvement over fixed-time systems in traffic flow optimisation.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91280" y="2209800"/>
            <a:ext cx="328460" cy="328460"/>
            <a:chOff x="0" y="0"/>
            <a:chExt cx="437947" cy="437947"/>
          </a:xfrm>
        </p:grpSpPr>
        <p:sp>
          <p:nvSpPr>
            <p:cNvPr id="14" name="Freeform 14"/>
            <p:cNvSpPr/>
            <p:nvPr/>
          </p:nvSpPr>
          <p:spPr>
            <a:xfrm>
              <a:off x="6350" y="6350"/>
              <a:ext cx="425196" cy="425196"/>
            </a:xfrm>
            <a:custGeom>
              <a:avLst/>
              <a:gdLst/>
              <a:ahLst/>
              <a:cxnLst/>
              <a:rect l="l" t="t" r="r" b="b"/>
              <a:pathLst>
                <a:path w="425196" h="425196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345821" y="0"/>
                  </a:lnTo>
                  <a:cubicBezTo>
                    <a:pt x="389636" y="0"/>
                    <a:pt x="425196" y="35560"/>
                    <a:pt x="425196" y="79375"/>
                  </a:cubicBezTo>
                  <a:lnTo>
                    <a:pt x="425196" y="345821"/>
                  </a:lnTo>
                  <a:cubicBezTo>
                    <a:pt x="425196" y="389636"/>
                    <a:pt x="389636" y="425196"/>
                    <a:pt x="345821" y="425196"/>
                  </a:cubicBezTo>
                  <a:lnTo>
                    <a:pt x="79375" y="425196"/>
                  </a:lnTo>
                  <a:cubicBezTo>
                    <a:pt x="35560" y="425196"/>
                    <a:pt x="0" y="389763"/>
                    <a:pt x="0" y="345821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5" name="Freeform 15"/>
            <p:cNvSpPr/>
            <p:nvPr/>
          </p:nvSpPr>
          <p:spPr>
            <a:xfrm>
              <a:off x="0" y="0"/>
              <a:ext cx="437896" cy="437896"/>
            </a:xfrm>
            <a:custGeom>
              <a:avLst/>
              <a:gdLst/>
              <a:ahLst/>
              <a:cxnLst/>
              <a:rect l="l" t="t" r="r" b="b"/>
              <a:pathLst>
                <a:path w="437896" h="437896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cubicBezTo>
                    <a:pt x="399542" y="0"/>
                    <a:pt x="437896" y="38354"/>
                    <a:pt x="437896" y="85725"/>
                  </a:cubicBezTo>
                  <a:lnTo>
                    <a:pt x="437896" y="352171"/>
                  </a:lnTo>
                  <a:lnTo>
                    <a:pt x="431546" y="352171"/>
                  </a:lnTo>
                  <a:lnTo>
                    <a:pt x="437896" y="352171"/>
                  </a:lnTo>
                  <a:cubicBezTo>
                    <a:pt x="437896" y="399542"/>
                    <a:pt x="399542" y="437896"/>
                    <a:pt x="352171" y="437896"/>
                  </a:cubicBezTo>
                  <a:lnTo>
                    <a:pt x="352171" y="431546"/>
                  </a:lnTo>
                  <a:lnTo>
                    <a:pt x="352171" y="437896"/>
                  </a:lnTo>
                  <a:lnTo>
                    <a:pt x="85725" y="437896"/>
                  </a:lnTo>
                  <a:lnTo>
                    <a:pt x="85725" y="431546"/>
                  </a:lnTo>
                  <a:lnTo>
                    <a:pt x="85725" y="437896"/>
                  </a:lnTo>
                  <a:cubicBezTo>
                    <a:pt x="38354" y="437896"/>
                    <a:pt x="0" y="399542"/>
                    <a:pt x="0" y="352171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52171"/>
                  </a:lnTo>
                  <a:lnTo>
                    <a:pt x="6350" y="352171"/>
                  </a:lnTo>
                  <a:lnTo>
                    <a:pt x="12700" y="352171"/>
                  </a:lnTo>
                  <a:cubicBezTo>
                    <a:pt x="12700" y="392557"/>
                    <a:pt x="45339" y="425196"/>
                    <a:pt x="85725" y="425196"/>
                  </a:cubicBezTo>
                  <a:lnTo>
                    <a:pt x="352171" y="425196"/>
                  </a:lnTo>
                  <a:cubicBezTo>
                    <a:pt x="392557" y="425196"/>
                    <a:pt x="425196" y="392557"/>
                    <a:pt x="425196" y="352171"/>
                  </a:cubicBezTo>
                  <a:lnTo>
                    <a:pt x="425196" y="85725"/>
                  </a:lnTo>
                  <a:lnTo>
                    <a:pt x="431546" y="85725"/>
                  </a:lnTo>
                  <a:lnTo>
                    <a:pt x="425196" y="85725"/>
                  </a:lnTo>
                  <a:cubicBezTo>
                    <a:pt x="425196" y="45339"/>
                    <a:pt x="392557" y="12700"/>
                    <a:pt x="352171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6" name="TextBox 16"/>
          <p:cNvSpPr txBox="1"/>
          <p:nvPr/>
        </p:nvSpPr>
        <p:spPr>
          <a:xfrm>
            <a:off x="549173" y="2260102"/>
            <a:ext cx="212522" cy="2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5"/>
              </a:lnSpc>
            </a:pPr>
            <a:r>
              <a:rPr lang="en-US" sz="162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56672" y="2203399"/>
            <a:ext cx="8014392" cy="5107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A* algorithm demonstrates the best overall performance, providing an optimal balance between fast execution and solution quality.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491280" y="2992936"/>
            <a:ext cx="328460" cy="328460"/>
            <a:chOff x="0" y="0"/>
            <a:chExt cx="437947" cy="437947"/>
          </a:xfrm>
        </p:grpSpPr>
        <p:sp>
          <p:nvSpPr>
            <p:cNvPr id="19" name="Freeform 19"/>
            <p:cNvSpPr/>
            <p:nvPr/>
          </p:nvSpPr>
          <p:spPr>
            <a:xfrm>
              <a:off x="6350" y="6350"/>
              <a:ext cx="425196" cy="425196"/>
            </a:xfrm>
            <a:custGeom>
              <a:avLst/>
              <a:gdLst/>
              <a:ahLst/>
              <a:cxnLst/>
              <a:rect l="l" t="t" r="r" b="b"/>
              <a:pathLst>
                <a:path w="425196" h="425196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345821" y="0"/>
                  </a:lnTo>
                  <a:cubicBezTo>
                    <a:pt x="389636" y="0"/>
                    <a:pt x="425196" y="35560"/>
                    <a:pt x="425196" y="79375"/>
                  </a:cubicBezTo>
                  <a:lnTo>
                    <a:pt x="425196" y="345821"/>
                  </a:lnTo>
                  <a:cubicBezTo>
                    <a:pt x="425196" y="389636"/>
                    <a:pt x="389636" y="425196"/>
                    <a:pt x="345821" y="425196"/>
                  </a:cubicBezTo>
                  <a:lnTo>
                    <a:pt x="79375" y="425196"/>
                  </a:lnTo>
                  <a:cubicBezTo>
                    <a:pt x="35560" y="425196"/>
                    <a:pt x="0" y="389763"/>
                    <a:pt x="0" y="345821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0" name="Freeform 20"/>
            <p:cNvSpPr/>
            <p:nvPr/>
          </p:nvSpPr>
          <p:spPr>
            <a:xfrm>
              <a:off x="0" y="0"/>
              <a:ext cx="437896" cy="437896"/>
            </a:xfrm>
            <a:custGeom>
              <a:avLst/>
              <a:gdLst/>
              <a:ahLst/>
              <a:cxnLst/>
              <a:rect l="l" t="t" r="r" b="b"/>
              <a:pathLst>
                <a:path w="437896" h="437896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lnTo>
                    <a:pt x="352171" y="6350"/>
                  </a:lnTo>
                  <a:lnTo>
                    <a:pt x="352171" y="0"/>
                  </a:lnTo>
                  <a:cubicBezTo>
                    <a:pt x="399542" y="0"/>
                    <a:pt x="437896" y="38354"/>
                    <a:pt x="437896" y="85725"/>
                  </a:cubicBezTo>
                  <a:lnTo>
                    <a:pt x="437896" y="352171"/>
                  </a:lnTo>
                  <a:lnTo>
                    <a:pt x="431546" y="352171"/>
                  </a:lnTo>
                  <a:lnTo>
                    <a:pt x="437896" y="352171"/>
                  </a:lnTo>
                  <a:cubicBezTo>
                    <a:pt x="437896" y="399542"/>
                    <a:pt x="399542" y="437896"/>
                    <a:pt x="352171" y="437896"/>
                  </a:cubicBezTo>
                  <a:lnTo>
                    <a:pt x="352171" y="431546"/>
                  </a:lnTo>
                  <a:lnTo>
                    <a:pt x="352171" y="437896"/>
                  </a:lnTo>
                  <a:lnTo>
                    <a:pt x="85725" y="437896"/>
                  </a:lnTo>
                  <a:lnTo>
                    <a:pt x="85725" y="431546"/>
                  </a:lnTo>
                  <a:lnTo>
                    <a:pt x="85725" y="437896"/>
                  </a:lnTo>
                  <a:cubicBezTo>
                    <a:pt x="38354" y="437896"/>
                    <a:pt x="0" y="399542"/>
                    <a:pt x="0" y="352171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52171"/>
                  </a:lnTo>
                  <a:lnTo>
                    <a:pt x="6350" y="352171"/>
                  </a:lnTo>
                  <a:lnTo>
                    <a:pt x="12700" y="352171"/>
                  </a:lnTo>
                  <a:cubicBezTo>
                    <a:pt x="12700" y="392557"/>
                    <a:pt x="45339" y="425196"/>
                    <a:pt x="85725" y="425196"/>
                  </a:cubicBezTo>
                  <a:lnTo>
                    <a:pt x="352171" y="425196"/>
                  </a:lnTo>
                  <a:cubicBezTo>
                    <a:pt x="392557" y="425196"/>
                    <a:pt x="425196" y="392557"/>
                    <a:pt x="425196" y="352171"/>
                  </a:cubicBezTo>
                  <a:lnTo>
                    <a:pt x="425196" y="85725"/>
                  </a:lnTo>
                  <a:lnTo>
                    <a:pt x="431546" y="85725"/>
                  </a:lnTo>
                  <a:lnTo>
                    <a:pt x="425196" y="85725"/>
                  </a:lnTo>
                  <a:cubicBezTo>
                    <a:pt x="425196" y="45339"/>
                    <a:pt x="392557" y="12700"/>
                    <a:pt x="352171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549173" y="3043238"/>
            <a:ext cx="212522" cy="246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5"/>
              </a:lnSpc>
            </a:pPr>
            <a:r>
              <a:rPr lang="en-US" sz="162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56672" y="2986535"/>
            <a:ext cx="8014392" cy="283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750"/>
              </a:lnSpc>
            </a:pPr>
            <a:r>
              <a:rPr lang="en-US" sz="1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Intelligent planning based on traffic conditions significantly reduces overall congestion and waiting times.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326461" y="1167851"/>
            <a:ext cx="2126456" cy="284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62"/>
              </a:lnSpc>
            </a:pPr>
            <a:r>
              <a:rPr lang="en-US" sz="162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Future Work</a:t>
            </a:r>
          </a:p>
        </p:txBody>
      </p:sp>
      <p:sp>
        <p:nvSpPr>
          <p:cNvPr id="24" name="Freeform 24" descr="preencoded.png"/>
          <p:cNvSpPr/>
          <p:nvPr/>
        </p:nvSpPr>
        <p:spPr>
          <a:xfrm>
            <a:off x="9326461" y="1612106"/>
            <a:ext cx="8475021" cy="8475021"/>
          </a:xfrm>
          <a:custGeom>
            <a:avLst/>
            <a:gdLst/>
            <a:ahLst/>
            <a:cxnLst/>
            <a:rect l="l" t="t" r="r" b="b"/>
            <a:pathLst>
              <a:path w="8475021" h="8475021">
                <a:moveTo>
                  <a:pt x="0" y="0"/>
                </a:moveTo>
                <a:lnTo>
                  <a:pt x="8475021" y="0"/>
                </a:lnTo>
                <a:lnTo>
                  <a:pt x="8475021" y="8475021"/>
                </a:lnTo>
                <a:lnTo>
                  <a:pt x="0" y="84750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549173" y="4206646"/>
            <a:ext cx="2834430" cy="419395"/>
            <a:chOff x="0" y="0"/>
            <a:chExt cx="3779241" cy="559194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3766439" cy="546481"/>
            </a:xfrm>
            <a:custGeom>
              <a:avLst/>
              <a:gdLst/>
              <a:ahLst/>
              <a:cxnLst/>
              <a:rect l="l" t="t" r="r" b="b"/>
              <a:pathLst>
                <a:path w="3766439" h="546481">
                  <a:moveTo>
                    <a:pt x="0" y="79375"/>
                  </a:moveTo>
                  <a:cubicBezTo>
                    <a:pt x="0" y="35560"/>
                    <a:pt x="36195" y="0"/>
                    <a:pt x="80899" y="0"/>
                  </a:cubicBezTo>
                  <a:lnTo>
                    <a:pt x="3685540" y="0"/>
                  </a:lnTo>
                  <a:cubicBezTo>
                    <a:pt x="3730244" y="0"/>
                    <a:pt x="3766439" y="35560"/>
                    <a:pt x="3766439" y="79375"/>
                  </a:cubicBezTo>
                  <a:lnTo>
                    <a:pt x="3766439" y="467106"/>
                  </a:lnTo>
                  <a:cubicBezTo>
                    <a:pt x="3766439" y="510921"/>
                    <a:pt x="3730244" y="546481"/>
                    <a:pt x="3685540" y="546481"/>
                  </a:cubicBezTo>
                  <a:lnTo>
                    <a:pt x="80899" y="546481"/>
                  </a:lnTo>
                  <a:cubicBezTo>
                    <a:pt x="36195" y="546481"/>
                    <a:pt x="0" y="510921"/>
                    <a:pt x="0" y="46710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3779139" cy="559181"/>
            </a:xfrm>
            <a:custGeom>
              <a:avLst/>
              <a:gdLst/>
              <a:ahLst/>
              <a:cxnLst/>
              <a:rect l="l" t="t" r="r" b="b"/>
              <a:pathLst>
                <a:path w="3779139" h="559181">
                  <a:moveTo>
                    <a:pt x="0" y="85725"/>
                  </a:moveTo>
                  <a:cubicBezTo>
                    <a:pt x="0" y="38227"/>
                    <a:pt x="39243" y="0"/>
                    <a:pt x="87249" y="0"/>
                  </a:cubicBezTo>
                  <a:lnTo>
                    <a:pt x="3691890" y="0"/>
                  </a:lnTo>
                  <a:lnTo>
                    <a:pt x="3691890" y="6350"/>
                  </a:lnTo>
                  <a:lnTo>
                    <a:pt x="3691890" y="0"/>
                  </a:lnTo>
                  <a:cubicBezTo>
                    <a:pt x="3740023" y="0"/>
                    <a:pt x="3779139" y="38227"/>
                    <a:pt x="3779139" y="85725"/>
                  </a:cubicBezTo>
                  <a:lnTo>
                    <a:pt x="3772789" y="85725"/>
                  </a:lnTo>
                  <a:lnTo>
                    <a:pt x="3779139" y="85725"/>
                  </a:lnTo>
                  <a:lnTo>
                    <a:pt x="3779139" y="473456"/>
                  </a:lnTo>
                  <a:lnTo>
                    <a:pt x="3772789" y="473456"/>
                  </a:lnTo>
                  <a:lnTo>
                    <a:pt x="3779139" y="473456"/>
                  </a:lnTo>
                  <a:cubicBezTo>
                    <a:pt x="3779139" y="520954"/>
                    <a:pt x="3739896" y="559181"/>
                    <a:pt x="3691890" y="559181"/>
                  </a:cubicBezTo>
                  <a:lnTo>
                    <a:pt x="3691890" y="552831"/>
                  </a:lnTo>
                  <a:lnTo>
                    <a:pt x="3691890" y="559181"/>
                  </a:lnTo>
                  <a:lnTo>
                    <a:pt x="87249" y="559181"/>
                  </a:lnTo>
                  <a:lnTo>
                    <a:pt x="87249" y="552831"/>
                  </a:lnTo>
                  <a:lnTo>
                    <a:pt x="87249" y="559181"/>
                  </a:lnTo>
                  <a:cubicBezTo>
                    <a:pt x="39243" y="559181"/>
                    <a:pt x="0" y="520954"/>
                    <a:pt x="0" y="473456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473456"/>
                  </a:lnTo>
                  <a:lnTo>
                    <a:pt x="6350" y="473456"/>
                  </a:lnTo>
                  <a:lnTo>
                    <a:pt x="12700" y="473456"/>
                  </a:lnTo>
                  <a:cubicBezTo>
                    <a:pt x="12700" y="513715"/>
                    <a:pt x="45974" y="546481"/>
                    <a:pt x="87249" y="546481"/>
                  </a:cubicBezTo>
                  <a:lnTo>
                    <a:pt x="3691890" y="546481"/>
                  </a:lnTo>
                  <a:cubicBezTo>
                    <a:pt x="3733165" y="546481"/>
                    <a:pt x="3766439" y="513715"/>
                    <a:pt x="3766439" y="473456"/>
                  </a:cubicBezTo>
                  <a:lnTo>
                    <a:pt x="3766439" y="85725"/>
                  </a:lnTo>
                  <a:cubicBezTo>
                    <a:pt x="3766439" y="45466"/>
                    <a:pt x="3733165" y="12700"/>
                    <a:pt x="3691890" y="12700"/>
                  </a:cubicBezTo>
                  <a:lnTo>
                    <a:pt x="87249" y="12700"/>
                  </a:lnTo>
                  <a:lnTo>
                    <a:pt x="87249" y="6350"/>
                  </a:lnTo>
                  <a:lnTo>
                    <a:pt x="87249" y="12700"/>
                  </a:lnTo>
                  <a:cubicBezTo>
                    <a:pt x="45974" y="12700"/>
                    <a:pt x="12700" y="45466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8" name="Freeform 28" descr="preencoded.png"/>
          <p:cNvSpPr/>
          <p:nvPr/>
        </p:nvSpPr>
        <p:spPr>
          <a:xfrm>
            <a:off x="1866748" y="4316631"/>
            <a:ext cx="199282" cy="199282"/>
          </a:xfrm>
          <a:custGeom>
            <a:avLst/>
            <a:gdLst/>
            <a:ahLst/>
            <a:cxnLst/>
            <a:rect l="l" t="t" r="r" b="b"/>
            <a:pathLst>
              <a:path w="199282" h="199282">
                <a:moveTo>
                  <a:pt x="0" y="0"/>
                </a:moveTo>
                <a:lnTo>
                  <a:pt x="199282" y="0"/>
                </a:lnTo>
                <a:lnTo>
                  <a:pt x="199282" y="199282"/>
                </a:lnTo>
                <a:lnTo>
                  <a:pt x="0" y="1992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1906" b="-11901"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549173" y="4651940"/>
            <a:ext cx="5659488" cy="419395"/>
            <a:chOff x="0" y="0"/>
            <a:chExt cx="7545984" cy="559194"/>
          </a:xfrm>
        </p:grpSpPr>
        <p:sp>
          <p:nvSpPr>
            <p:cNvPr id="30" name="Freeform 30"/>
            <p:cNvSpPr/>
            <p:nvPr/>
          </p:nvSpPr>
          <p:spPr>
            <a:xfrm>
              <a:off x="6350" y="6350"/>
              <a:ext cx="7533387" cy="546481"/>
            </a:xfrm>
            <a:custGeom>
              <a:avLst/>
              <a:gdLst/>
              <a:ahLst/>
              <a:cxnLst/>
              <a:rect l="l" t="t" r="r" b="b"/>
              <a:pathLst>
                <a:path w="7533387" h="546481">
                  <a:moveTo>
                    <a:pt x="0" y="79375"/>
                  </a:moveTo>
                  <a:cubicBezTo>
                    <a:pt x="0" y="35560"/>
                    <a:pt x="36322" y="0"/>
                    <a:pt x="81153" y="0"/>
                  </a:cubicBezTo>
                  <a:lnTo>
                    <a:pt x="7452233" y="0"/>
                  </a:lnTo>
                  <a:cubicBezTo>
                    <a:pt x="7497064" y="0"/>
                    <a:pt x="7533387" y="35560"/>
                    <a:pt x="7533387" y="79375"/>
                  </a:cubicBezTo>
                  <a:lnTo>
                    <a:pt x="7533387" y="467106"/>
                  </a:lnTo>
                  <a:cubicBezTo>
                    <a:pt x="7533387" y="510921"/>
                    <a:pt x="7497064" y="546481"/>
                    <a:pt x="7452233" y="546481"/>
                  </a:cubicBezTo>
                  <a:lnTo>
                    <a:pt x="81153" y="546481"/>
                  </a:lnTo>
                  <a:cubicBezTo>
                    <a:pt x="36322" y="546481"/>
                    <a:pt x="0" y="510921"/>
                    <a:pt x="0" y="46710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31" name="Freeform 31"/>
            <p:cNvSpPr/>
            <p:nvPr/>
          </p:nvSpPr>
          <p:spPr>
            <a:xfrm>
              <a:off x="0" y="0"/>
              <a:ext cx="7546087" cy="559181"/>
            </a:xfrm>
            <a:custGeom>
              <a:avLst/>
              <a:gdLst/>
              <a:ahLst/>
              <a:cxnLst/>
              <a:rect l="l" t="t" r="r" b="b"/>
              <a:pathLst>
                <a:path w="7546087" h="559181">
                  <a:moveTo>
                    <a:pt x="0" y="85725"/>
                  </a:moveTo>
                  <a:cubicBezTo>
                    <a:pt x="0" y="38227"/>
                    <a:pt x="39243" y="0"/>
                    <a:pt x="87503" y="0"/>
                  </a:cubicBezTo>
                  <a:lnTo>
                    <a:pt x="7458583" y="0"/>
                  </a:lnTo>
                  <a:lnTo>
                    <a:pt x="7458583" y="6350"/>
                  </a:lnTo>
                  <a:lnTo>
                    <a:pt x="7458583" y="0"/>
                  </a:lnTo>
                  <a:cubicBezTo>
                    <a:pt x="7506716" y="0"/>
                    <a:pt x="7546087" y="38227"/>
                    <a:pt x="7546087" y="85725"/>
                  </a:cubicBezTo>
                  <a:lnTo>
                    <a:pt x="7539737" y="85725"/>
                  </a:lnTo>
                  <a:lnTo>
                    <a:pt x="7546087" y="85725"/>
                  </a:lnTo>
                  <a:lnTo>
                    <a:pt x="7546087" y="473456"/>
                  </a:lnTo>
                  <a:lnTo>
                    <a:pt x="7539737" y="473456"/>
                  </a:lnTo>
                  <a:lnTo>
                    <a:pt x="7546087" y="473456"/>
                  </a:lnTo>
                  <a:cubicBezTo>
                    <a:pt x="7546087" y="520954"/>
                    <a:pt x="7506843" y="559181"/>
                    <a:pt x="7458583" y="559181"/>
                  </a:cubicBezTo>
                  <a:lnTo>
                    <a:pt x="7458583" y="552831"/>
                  </a:lnTo>
                  <a:lnTo>
                    <a:pt x="7458583" y="559181"/>
                  </a:lnTo>
                  <a:lnTo>
                    <a:pt x="87503" y="559181"/>
                  </a:lnTo>
                  <a:lnTo>
                    <a:pt x="87503" y="552831"/>
                  </a:lnTo>
                  <a:lnTo>
                    <a:pt x="87503" y="559181"/>
                  </a:lnTo>
                  <a:cubicBezTo>
                    <a:pt x="39243" y="559181"/>
                    <a:pt x="0" y="520954"/>
                    <a:pt x="0" y="473456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473456"/>
                  </a:lnTo>
                  <a:lnTo>
                    <a:pt x="6350" y="473456"/>
                  </a:lnTo>
                  <a:lnTo>
                    <a:pt x="12700" y="473456"/>
                  </a:lnTo>
                  <a:cubicBezTo>
                    <a:pt x="12700" y="513715"/>
                    <a:pt x="46101" y="546481"/>
                    <a:pt x="87503" y="546481"/>
                  </a:cubicBezTo>
                  <a:lnTo>
                    <a:pt x="7458583" y="546481"/>
                  </a:lnTo>
                  <a:cubicBezTo>
                    <a:pt x="7499986" y="546481"/>
                    <a:pt x="7533387" y="513715"/>
                    <a:pt x="7533387" y="473456"/>
                  </a:cubicBezTo>
                  <a:lnTo>
                    <a:pt x="7533387" y="85725"/>
                  </a:lnTo>
                  <a:cubicBezTo>
                    <a:pt x="7533387" y="45466"/>
                    <a:pt x="7499986" y="12700"/>
                    <a:pt x="7458583" y="12700"/>
                  </a:cubicBezTo>
                  <a:lnTo>
                    <a:pt x="87503" y="12700"/>
                  </a:lnTo>
                  <a:lnTo>
                    <a:pt x="87503" y="6350"/>
                  </a:lnTo>
                  <a:lnTo>
                    <a:pt x="87503" y="12700"/>
                  </a:lnTo>
                  <a:cubicBezTo>
                    <a:pt x="46101" y="12700"/>
                    <a:pt x="12700" y="45466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2" name="Freeform 32" descr="preencoded.png"/>
          <p:cNvSpPr/>
          <p:nvPr/>
        </p:nvSpPr>
        <p:spPr>
          <a:xfrm>
            <a:off x="3279277" y="4761925"/>
            <a:ext cx="199282" cy="199282"/>
          </a:xfrm>
          <a:custGeom>
            <a:avLst/>
            <a:gdLst/>
            <a:ahLst/>
            <a:cxnLst/>
            <a:rect l="l" t="t" r="r" b="b"/>
            <a:pathLst>
              <a:path w="199282" h="199282">
                <a:moveTo>
                  <a:pt x="0" y="0"/>
                </a:moveTo>
                <a:lnTo>
                  <a:pt x="199282" y="0"/>
                </a:lnTo>
                <a:lnTo>
                  <a:pt x="199282" y="199282"/>
                </a:lnTo>
                <a:lnTo>
                  <a:pt x="0" y="19928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4760" b="-4760"/>
            </a:stretch>
          </a:blipFill>
        </p:spPr>
      </p:sp>
      <p:grpSp>
        <p:nvGrpSpPr>
          <p:cNvPr id="33" name="Group 33"/>
          <p:cNvGrpSpPr/>
          <p:nvPr/>
        </p:nvGrpSpPr>
        <p:grpSpPr>
          <a:xfrm>
            <a:off x="549173" y="5097234"/>
            <a:ext cx="8484546" cy="419395"/>
            <a:chOff x="0" y="0"/>
            <a:chExt cx="11312728" cy="559194"/>
          </a:xfrm>
        </p:grpSpPr>
        <p:sp>
          <p:nvSpPr>
            <p:cNvPr id="34" name="Freeform 34"/>
            <p:cNvSpPr/>
            <p:nvPr/>
          </p:nvSpPr>
          <p:spPr>
            <a:xfrm>
              <a:off x="6350" y="6350"/>
              <a:ext cx="11300079" cy="546481"/>
            </a:xfrm>
            <a:custGeom>
              <a:avLst/>
              <a:gdLst/>
              <a:ahLst/>
              <a:cxnLst/>
              <a:rect l="l" t="t" r="r" b="b"/>
              <a:pathLst>
                <a:path w="11300079" h="546481">
                  <a:moveTo>
                    <a:pt x="0" y="79375"/>
                  </a:moveTo>
                  <a:cubicBezTo>
                    <a:pt x="0" y="35560"/>
                    <a:pt x="36322" y="0"/>
                    <a:pt x="81153" y="0"/>
                  </a:cubicBezTo>
                  <a:lnTo>
                    <a:pt x="11218926" y="0"/>
                  </a:lnTo>
                  <a:cubicBezTo>
                    <a:pt x="11263757" y="0"/>
                    <a:pt x="11300079" y="35560"/>
                    <a:pt x="11300079" y="79375"/>
                  </a:cubicBezTo>
                  <a:lnTo>
                    <a:pt x="11300079" y="467106"/>
                  </a:lnTo>
                  <a:cubicBezTo>
                    <a:pt x="11300079" y="510921"/>
                    <a:pt x="11263757" y="546481"/>
                    <a:pt x="11218926" y="546481"/>
                  </a:cubicBezTo>
                  <a:lnTo>
                    <a:pt x="81153" y="546481"/>
                  </a:lnTo>
                  <a:cubicBezTo>
                    <a:pt x="36322" y="546481"/>
                    <a:pt x="0" y="510921"/>
                    <a:pt x="0" y="46710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35" name="Freeform 35"/>
            <p:cNvSpPr/>
            <p:nvPr/>
          </p:nvSpPr>
          <p:spPr>
            <a:xfrm>
              <a:off x="0" y="0"/>
              <a:ext cx="11312779" cy="559181"/>
            </a:xfrm>
            <a:custGeom>
              <a:avLst/>
              <a:gdLst/>
              <a:ahLst/>
              <a:cxnLst/>
              <a:rect l="l" t="t" r="r" b="b"/>
              <a:pathLst>
                <a:path w="11312779" h="559181">
                  <a:moveTo>
                    <a:pt x="0" y="85725"/>
                  </a:moveTo>
                  <a:cubicBezTo>
                    <a:pt x="0" y="38227"/>
                    <a:pt x="39243" y="0"/>
                    <a:pt x="87503" y="0"/>
                  </a:cubicBezTo>
                  <a:lnTo>
                    <a:pt x="11225276" y="0"/>
                  </a:lnTo>
                  <a:lnTo>
                    <a:pt x="11225276" y="6350"/>
                  </a:lnTo>
                  <a:lnTo>
                    <a:pt x="11225276" y="0"/>
                  </a:lnTo>
                  <a:cubicBezTo>
                    <a:pt x="11273409" y="0"/>
                    <a:pt x="11312779" y="38227"/>
                    <a:pt x="11312779" y="85725"/>
                  </a:cubicBezTo>
                  <a:lnTo>
                    <a:pt x="11306429" y="85725"/>
                  </a:lnTo>
                  <a:lnTo>
                    <a:pt x="11312779" y="85725"/>
                  </a:lnTo>
                  <a:lnTo>
                    <a:pt x="11312779" y="473456"/>
                  </a:lnTo>
                  <a:lnTo>
                    <a:pt x="11306429" y="473456"/>
                  </a:lnTo>
                  <a:lnTo>
                    <a:pt x="11312779" y="473456"/>
                  </a:lnTo>
                  <a:cubicBezTo>
                    <a:pt x="11312779" y="520954"/>
                    <a:pt x="11273536" y="559181"/>
                    <a:pt x="11225276" y="559181"/>
                  </a:cubicBezTo>
                  <a:lnTo>
                    <a:pt x="11225276" y="552831"/>
                  </a:lnTo>
                  <a:lnTo>
                    <a:pt x="11225276" y="559181"/>
                  </a:lnTo>
                  <a:lnTo>
                    <a:pt x="87503" y="559181"/>
                  </a:lnTo>
                  <a:lnTo>
                    <a:pt x="87503" y="552831"/>
                  </a:lnTo>
                  <a:lnTo>
                    <a:pt x="87503" y="559181"/>
                  </a:lnTo>
                  <a:cubicBezTo>
                    <a:pt x="39243" y="559181"/>
                    <a:pt x="0" y="520954"/>
                    <a:pt x="0" y="473456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473456"/>
                  </a:lnTo>
                  <a:lnTo>
                    <a:pt x="6350" y="473456"/>
                  </a:lnTo>
                  <a:lnTo>
                    <a:pt x="12700" y="473456"/>
                  </a:lnTo>
                  <a:cubicBezTo>
                    <a:pt x="12700" y="513715"/>
                    <a:pt x="46101" y="546481"/>
                    <a:pt x="87503" y="546481"/>
                  </a:cubicBezTo>
                  <a:lnTo>
                    <a:pt x="11225276" y="546481"/>
                  </a:lnTo>
                  <a:cubicBezTo>
                    <a:pt x="11266678" y="546481"/>
                    <a:pt x="11300079" y="513588"/>
                    <a:pt x="11300079" y="473456"/>
                  </a:cubicBezTo>
                  <a:lnTo>
                    <a:pt x="11300079" y="85725"/>
                  </a:lnTo>
                  <a:cubicBezTo>
                    <a:pt x="11300079" y="45466"/>
                    <a:pt x="11266678" y="12700"/>
                    <a:pt x="11225276" y="12700"/>
                  </a:cubicBezTo>
                  <a:lnTo>
                    <a:pt x="87503" y="12700"/>
                  </a:lnTo>
                  <a:lnTo>
                    <a:pt x="87503" y="6350"/>
                  </a:lnTo>
                  <a:lnTo>
                    <a:pt x="87503" y="12700"/>
                  </a:lnTo>
                  <a:cubicBezTo>
                    <a:pt x="46101" y="12700"/>
                    <a:pt x="12700" y="45593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6" name="Freeform 36" descr="preencoded.png"/>
          <p:cNvSpPr/>
          <p:nvPr/>
        </p:nvSpPr>
        <p:spPr>
          <a:xfrm>
            <a:off x="4691805" y="5207219"/>
            <a:ext cx="199282" cy="199282"/>
          </a:xfrm>
          <a:custGeom>
            <a:avLst/>
            <a:gdLst/>
            <a:ahLst/>
            <a:cxnLst/>
            <a:rect l="l" t="t" r="r" b="b"/>
            <a:pathLst>
              <a:path w="199282" h="199282">
                <a:moveTo>
                  <a:pt x="0" y="0"/>
                </a:moveTo>
                <a:lnTo>
                  <a:pt x="199282" y="0"/>
                </a:lnTo>
                <a:lnTo>
                  <a:pt x="199282" y="199282"/>
                </a:lnTo>
                <a:lnTo>
                  <a:pt x="0" y="19928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t="-2380" b="-2380"/>
            </a:stretch>
          </a:blipFill>
        </p:spPr>
      </p:sp>
      <p:grpSp>
        <p:nvGrpSpPr>
          <p:cNvPr id="37" name="Group 37"/>
          <p:cNvGrpSpPr/>
          <p:nvPr/>
        </p:nvGrpSpPr>
        <p:grpSpPr>
          <a:xfrm>
            <a:off x="549173" y="5648788"/>
            <a:ext cx="293046" cy="293046"/>
            <a:chOff x="0" y="0"/>
            <a:chExt cx="390728" cy="390728"/>
          </a:xfrm>
        </p:grpSpPr>
        <p:sp>
          <p:nvSpPr>
            <p:cNvPr id="38" name="Freeform 38"/>
            <p:cNvSpPr/>
            <p:nvPr/>
          </p:nvSpPr>
          <p:spPr>
            <a:xfrm>
              <a:off x="6350" y="6350"/>
              <a:ext cx="377952" cy="377952"/>
            </a:xfrm>
            <a:custGeom>
              <a:avLst/>
              <a:gdLst/>
              <a:ahLst/>
              <a:cxnLst/>
              <a:rect l="l" t="t" r="r" b="b"/>
              <a:pathLst>
                <a:path w="377952" h="377952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298577" y="0"/>
                  </a:lnTo>
                  <a:cubicBezTo>
                    <a:pt x="342392" y="0"/>
                    <a:pt x="377952" y="35560"/>
                    <a:pt x="377952" y="79375"/>
                  </a:cubicBezTo>
                  <a:lnTo>
                    <a:pt x="377952" y="298577"/>
                  </a:lnTo>
                  <a:cubicBezTo>
                    <a:pt x="377952" y="342392"/>
                    <a:pt x="342392" y="377952"/>
                    <a:pt x="298577" y="377952"/>
                  </a:cubicBezTo>
                  <a:lnTo>
                    <a:pt x="79375" y="377952"/>
                  </a:lnTo>
                  <a:cubicBezTo>
                    <a:pt x="35560" y="378079"/>
                    <a:pt x="0" y="342519"/>
                    <a:pt x="0" y="298577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39" name="Freeform 39"/>
            <p:cNvSpPr/>
            <p:nvPr/>
          </p:nvSpPr>
          <p:spPr>
            <a:xfrm>
              <a:off x="0" y="0"/>
              <a:ext cx="390652" cy="390652"/>
            </a:xfrm>
            <a:custGeom>
              <a:avLst/>
              <a:gdLst/>
              <a:ahLst/>
              <a:cxnLst/>
              <a:rect l="l" t="t" r="r" b="b"/>
              <a:pathLst>
                <a:path w="390652" h="390652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cubicBezTo>
                    <a:pt x="352298" y="0"/>
                    <a:pt x="390652" y="38354"/>
                    <a:pt x="390652" y="85725"/>
                  </a:cubicBezTo>
                  <a:lnTo>
                    <a:pt x="390652" y="304927"/>
                  </a:lnTo>
                  <a:lnTo>
                    <a:pt x="384302" y="304927"/>
                  </a:lnTo>
                  <a:lnTo>
                    <a:pt x="390652" y="304927"/>
                  </a:lnTo>
                  <a:cubicBezTo>
                    <a:pt x="390652" y="352298"/>
                    <a:pt x="352298" y="390652"/>
                    <a:pt x="304927" y="390652"/>
                  </a:cubicBezTo>
                  <a:lnTo>
                    <a:pt x="304927" y="384302"/>
                  </a:lnTo>
                  <a:lnTo>
                    <a:pt x="304927" y="390652"/>
                  </a:lnTo>
                  <a:lnTo>
                    <a:pt x="85725" y="390652"/>
                  </a:lnTo>
                  <a:lnTo>
                    <a:pt x="85725" y="384302"/>
                  </a:lnTo>
                  <a:lnTo>
                    <a:pt x="85725" y="390652"/>
                  </a:lnTo>
                  <a:cubicBezTo>
                    <a:pt x="38354" y="390779"/>
                    <a:pt x="0" y="352298"/>
                    <a:pt x="0" y="304927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04927"/>
                  </a:lnTo>
                  <a:lnTo>
                    <a:pt x="6350" y="304927"/>
                  </a:lnTo>
                  <a:lnTo>
                    <a:pt x="12700" y="304927"/>
                  </a:lnTo>
                  <a:cubicBezTo>
                    <a:pt x="12700" y="345313"/>
                    <a:pt x="45339" y="377952"/>
                    <a:pt x="85725" y="377952"/>
                  </a:cubicBezTo>
                  <a:lnTo>
                    <a:pt x="304927" y="377952"/>
                  </a:lnTo>
                  <a:cubicBezTo>
                    <a:pt x="345313" y="377952"/>
                    <a:pt x="377952" y="345313"/>
                    <a:pt x="377952" y="304927"/>
                  </a:cubicBezTo>
                  <a:lnTo>
                    <a:pt x="377952" y="85725"/>
                  </a:lnTo>
                  <a:lnTo>
                    <a:pt x="384302" y="85725"/>
                  </a:lnTo>
                  <a:lnTo>
                    <a:pt x="377952" y="85725"/>
                  </a:lnTo>
                  <a:cubicBezTo>
                    <a:pt x="378079" y="45339"/>
                    <a:pt x="345313" y="12700"/>
                    <a:pt x="304927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0" name="Freeform 40" descr="preencoded.png"/>
          <p:cNvSpPr/>
          <p:nvPr/>
        </p:nvSpPr>
        <p:spPr>
          <a:xfrm>
            <a:off x="607066" y="5706681"/>
            <a:ext cx="177108" cy="177108"/>
          </a:xfrm>
          <a:custGeom>
            <a:avLst/>
            <a:gdLst/>
            <a:ahLst/>
            <a:cxnLst/>
            <a:rect l="l" t="t" r="r" b="b"/>
            <a:pathLst>
              <a:path w="177108" h="177108">
                <a:moveTo>
                  <a:pt x="0" y="0"/>
                </a:moveTo>
                <a:lnTo>
                  <a:pt x="177108" y="0"/>
                </a:lnTo>
                <a:lnTo>
                  <a:pt x="177108" y="177108"/>
                </a:lnTo>
                <a:lnTo>
                  <a:pt x="0" y="1771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t="-10524" b="-10524"/>
            </a:stretch>
          </a:blipFill>
        </p:spPr>
      </p:sp>
      <p:sp>
        <p:nvSpPr>
          <p:cNvPr id="41" name="TextBox 41"/>
          <p:cNvSpPr txBox="1"/>
          <p:nvPr/>
        </p:nvSpPr>
        <p:spPr>
          <a:xfrm>
            <a:off x="979141" y="5665457"/>
            <a:ext cx="2306984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Multi-Intersection Systems</a:t>
            </a:r>
          </a:p>
        </p:txBody>
      </p:sp>
      <p:grpSp>
        <p:nvGrpSpPr>
          <p:cNvPr id="42" name="Group 42"/>
          <p:cNvGrpSpPr/>
          <p:nvPr/>
        </p:nvGrpSpPr>
        <p:grpSpPr>
          <a:xfrm>
            <a:off x="549173" y="6144831"/>
            <a:ext cx="293046" cy="293046"/>
            <a:chOff x="0" y="0"/>
            <a:chExt cx="390728" cy="390728"/>
          </a:xfrm>
        </p:grpSpPr>
        <p:sp>
          <p:nvSpPr>
            <p:cNvPr id="43" name="Freeform 43"/>
            <p:cNvSpPr/>
            <p:nvPr/>
          </p:nvSpPr>
          <p:spPr>
            <a:xfrm>
              <a:off x="6350" y="6350"/>
              <a:ext cx="377952" cy="377952"/>
            </a:xfrm>
            <a:custGeom>
              <a:avLst/>
              <a:gdLst/>
              <a:ahLst/>
              <a:cxnLst/>
              <a:rect l="l" t="t" r="r" b="b"/>
              <a:pathLst>
                <a:path w="377952" h="377952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298577" y="0"/>
                  </a:lnTo>
                  <a:cubicBezTo>
                    <a:pt x="342392" y="0"/>
                    <a:pt x="377952" y="35560"/>
                    <a:pt x="377952" y="79375"/>
                  </a:cubicBezTo>
                  <a:lnTo>
                    <a:pt x="377952" y="298577"/>
                  </a:lnTo>
                  <a:cubicBezTo>
                    <a:pt x="377952" y="342392"/>
                    <a:pt x="342392" y="377952"/>
                    <a:pt x="298577" y="377952"/>
                  </a:cubicBezTo>
                  <a:lnTo>
                    <a:pt x="79375" y="377952"/>
                  </a:lnTo>
                  <a:cubicBezTo>
                    <a:pt x="35560" y="378079"/>
                    <a:pt x="0" y="342519"/>
                    <a:pt x="0" y="298577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44" name="Freeform 44"/>
            <p:cNvSpPr/>
            <p:nvPr/>
          </p:nvSpPr>
          <p:spPr>
            <a:xfrm>
              <a:off x="0" y="0"/>
              <a:ext cx="390652" cy="390652"/>
            </a:xfrm>
            <a:custGeom>
              <a:avLst/>
              <a:gdLst/>
              <a:ahLst/>
              <a:cxnLst/>
              <a:rect l="l" t="t" r="r" b="b"/>
              <a:pathLst>
                <a:path w="390652" h="390652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cubicBezTo>
                    <a:pt x="352298" y="0"/>
                    <a:pt x="390652" y="38354"/>
                    <a:pt x="390652" y="85725"/>
                  </a:cubicBezTo>
                  <a:lnTo>
                    <a:pt x="390652" y="304927"/>
                  </a:lnTo>
                  <a:lnTo>
                    <a:pt x="384302" y="304927"/>
                  </a:lnTo>
                  <a:lnTo>
                    <a:pt x="390652" y="304927"/>
                  </a:lnTo>
                  <a:cubicBezTo>
                    <a:pt x="390652" y="352298"/>
                    <a:pt x="352298" y="390652"/>
                    <a:pt x="304927" y="390652"/>
                  </a:cubicBezTo>
                  <a:lnTo>
                    <a:pt x="304927" y="384302"/>
                  </a:lnTo>
                  <a:lnTo>
                    <a:pt x="304927" y="390652"/>
                  </a:lnTo>
                  <a:lnTo>
                    <a:pt x="85725" y="390652"/>
                  </a:lnTo>
                  <a:lnTo>
                    <a:pt x="85725" y="384302"/>
                  </a:lnTo>
                  <a:lnTo>
                    <a:pt x="85725" y="390652"/>
                  </a:lnTo>
                  <a:cubicBezTo>
                    <a:pt x="38354" y="390779"/>
                    <a:pt x="0" y="352298"/>
                    <a:pt x="0" y="304927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04927"/>
                  </a:lnTo>
                  <a:lnTo>
                    <a:pt x="6350" y="304927"/>
                  </a:lnTo>
                  <a:lnTo>
                    <a:pt x="12700" y="304927"/>
                  </a:lnTo>
                  <a:cubicBezTo>
                    <a:pt x="12700" y="345313"/>
                    <a:pt x="45339" y="377952"/>
                    <a:pt x="85725" y="377952"/>
                  </a:cubicBezTo>
                  <a:lnTo>
                    <a:pt x="304927" y="377952"/>
                  </a:lnTo>
                  <a:cubicBezTo>
                    <a:pt x="345313" y="377952"/>
                    <a:pt x="377952" y="345313"/>
                    <a:pt x="377952" y="304927"/>
                  </a:cubicBezTo>
                  <a:lnTo>
                    <a:pt x="377952" y="85725"/>
                  </a:lnTo>
                  <a:lnTo>
                    <a:pt x="384302" y="85725"/>
                  </a:lnTo>
                  <a:lnTo>
                    <a:pt x="377952" y="85725"/>
                  </a:lnTo>
                  <a:cubicBezTo>
                    <a:pt x="378079" y="45339"/>
                    <a:pt x="345313" y="12700"/>
                    <a:pt x="304927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5" name="Freeform 45" descr="preencoded.png"/>
          <p:cNvSpPr/>
          <p:nvPr/>
        </p:nvSpPr>
        <p:spPr>
          <a:xfrm>
            <a:off x="607066" y="6202724"/>
            <a:ext cx="177108" cy="177108"/>
          </a:xfrm>
          <a:custGeom>
            <a:avLst/>
            <a:gdLst/>
            <a:ahLst/>
            <a:cxnLst/>
            <a:rect l="l" t="t" r="r" b="b"/>
            <a:pathLst>
              <a:path w="177108" h="177108">
                <a:moveTo>
                  <a:pt x="0" y="0"/>
                </a:moveTo>
                <a:lnTo>
                  <a:pt x="177108" y="0"/>
                </a:lnTo>
                <a:lnTo>
                  <a:pt x="177108" y="177108"/>
                </a:lnTo>
                <a:lnTo>
                  <a:pt x="0" y="1771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t="-2629" b="-2629"/>
            </a:stretch>
          </a:blipFill>
        </p:spPr>
      </p:sp>
      <p:sp>
        <p:nvSpPr>
          <p:cNvPr id="46" name="TextBox 46"/>
          <p:cNvSpPr txBox="1"/>
          <p:nvPr/>
        </p:nvSpPr>
        <p:spPr>
          <a:xfrm>
            <a:off x="979141" y="6161500"/>
            <a:ext cx="2088509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Reinforcement Learning</a:t>
            </a:r>
          </a:p>
        </p:txBody>
      </p:sp>
      <p:grpSp>
        <p:nvGrpSpPr>
          <p:cNvPr id="47" name="Group 47"/>
          <p:cNvGrpSpPr/>
          <p:nvPr/>
        </p:nvGrpSpPr>
        <p:grpSpPr>
          <a:xfrm>
            <a:off x="549173" y="6640874"/>
            <a:ext cx="293046" cy="293046"/>
            <a:chOff x="0" y="0"/>
            <a:chExt cx="390728" cy="390728"/>
          </a:xfrm>
        </p:grpSpPr>
        <p:sp>
          <p:nvSpPr>
            <p:cNvPr id="48" name="Freeform 48"/>
            <p:cNvSpPr/>
            <p:nvPr/>
          </p:nvSpPr>
          <p:spPr>
            <a:xfrm>
              <a:off x="6350" y="6350"/>
              <a:ext cx="377952" cy="377952"/>
            </a:xfrm>
            <a:custGeom>
              <a:avLst/>
              <a:gdLst/>
              <a:ahLst/>
              <a:cxnLst/>
              <a:rect l="l" t="t" r="r" b="b"/>
              <a:pathLst>
                <a:path w="377952" h="377952">
                  <a:moveTo>
                    <a:pt x="0" y="79375"/>
                  </a:moveTo>
                  <a:cubicBezTo>
                    <a:pt x="0" y="35560"/>
                    <a:pt x="35560" y="0"/>
                    <a:pt x="79375" y="0"/>
                  </a:cubicBezTo>
                  <a:lnTo>
                    <a:pt x="298577" y="0"/>
                  </a:lnTo>
                  <a:cubicBezTo>
                    <a:pt x="342392" y="0"/>
                    <a:pt x="377952" y="35560"/>
                    <a:pt x="377952" y="79375"/>
                  </a:cubicBezTo>
                  <a:lnTo>
                    <a:pt x="377952" y="298577"/>
                  </a:lnTo>
                  <a:cubicBezTo>
                    <a:pt x="377952" y="342392"/>
                    <a:pt x="342392" y="377952"/>
                    <a:pt x="298577" y="377952"/>
                  </a:cubicBezTo>
                  <a:lnTo>
                    <a:pt x="79375" y="377952"/>
                  </a:lnTo>
                  <a:cubicBezTo>
                    <a:pt x="35560" y="378079"/>
                    <a:pt x="0" y="342519"/>
                    <a:pt x="0" y="298577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49" name="Freeform 49"/>
            <p:cNvSpPr/>
            <p:nvPr/>
          </p:nvSpPr>
          <p:spPr>
            <a:xfrm>
              <a:off x="0" y="0"/>
              <a:ext cx="390652" cy="390652"/>
            </a:xfrm>
            <a:custGeom>
              <a:avLst/>
              <a:gdLst/>
              <a:ahLst/>
              <a:cxnLst/>
              <a:rect l="l" t="t" r="r" b="b"/>
              <a:pathLst>
                <a:path w="390652" h="390652">
                  <a:moveTo>
                    <a:pt x="0" y="85725"/>
                  </a:moveTo>
                  <a:cubicBezTo>
                    <a:pt x="0" y="38354"/>
                    <a:pt x="38354" y="0"/>
                    <a:pt x="85725" y="0"/>
                  </a:cubicBez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lnTo>
                    <a:pt x="304927" y="6350"/>
                  </a:lnTo>
                  <a:lnTo>
                    <a:pt x="304927" y="0"/>
                  </a:lnTo>
                  <a:cubicBezTo>
                    <a:pt x="352298" y="0"/>
                    <a:pt x="390652" y="38354"/>
                    <a:pt x="390652" y="85725"/>
                  </a:cubicBezTo>
                  <a:lnTo>
                    <a:pt x="390652" y="304927"/>
                  </a:lnTo>
                  <a:lnTo>
                    <a:pt x="384302" y="304927"/>
                  </a:lnTo>
                  <a:lnTo>
                    <a:pt x="390652" y="304927"/>
                  </a:lnTo>
                  <a:cubicBezTo>
                    <a:pt x="390652" y="352298"/>
                    <a:pt x="352298" y="390652"/>
                    <a:pt x="304927" y="390652"/>
                  </a:cubicBezTo>
                  <a:lnTo>
                    <a:pt x="304927" y="384302"/>
                  </a:lnTo>
                  <a:lnTo>
                    <a:pt x="304927" y="390652"/>
                  </a:lnTo>
                  <a:lnTo>
                    <a:pt x="85725" y="390652"/>
                  </a:lnTo>
                  <a:lnTo>
                    <a:pt x="85725" y="384302"/>
                  </a:lnTo>
                  <a:lnTo>
                    <a:pt x="85725" y="390652"/>
                  </a:lnTo>
                  <a:cubicBezTo>
                    <a:pt x="38354" y="390779"/>
                    <a:pt x="0" y="352298"/>
                    <a:pt x="0" y="304927"/>
                  </a:cubicBezTo>
                  <a:lnTo>
                    <a:pt x="0" y="85725"/>
                  </a:lnTo>
                  <a:lnTo>
                    <a:pt x="6350" y="85725"/>
                  </a:lnTo>
                  <a:lnTo>
                    <a:pt x="0" y="85725"/>
                  </a:lnTo>
                  <a:moveTo>
                    <a:pt x="12700" y="85725"/>
                  </a:moveTo>
                  <a:lnTo>
                    <a:pt x="12700" y="304927"/>
                  </a:lnTo>
                  <a:lnTo>
                    <a:pt x="6350" y="304927"/>
                  </a:lnTo>
                  <a:lnTo>
                    <a:pt x="12700" y="304927"/>
                  </a:lnTo>
                  <a:cubicBezTo>
                    <a:pt x="12700" y="345313"/>
                    <a:pt x="45339" y="377952"/>
                    <a:pt x="85725" y="377952"/>
                  </a:cubicBezTo>
                  <a:lnTo>
                    <a:pt x="304927" y="377952"/>
                  </a:lnTo>
                  <a:cubicBezTo>
                    <a:pt x="345313" y="377952"/>
                    <a:pt x="377952" y="345313"/>
                    <a:pt x="377952" y="304927"/>
                  </a:cubicBezTo>
                  <a:lnTo>
                    <a:pt x="377952" y="85725"/>
                  </a:lnTo>
                  <a:lnTo>
                    <a:pt x="384302" y="85725"/>
                  </a:lnTo>
                  <a:lnTo>
                    <a:pt x="377952" y="85725"/>
                  </a:lnTo>
                  <a:cubicBezTo>
                    <a:pt x="378079" y="45339"/>
                    <a:pt x="345313" y="12700"/>
                    <a:pt x="304927" y="12700"/>
                  </a:cubicBezTo>
                  <a:lnTo>
                    <a:pt x="85725" y="12700"/>
                  </a:lnTo>
                  <a:lnTo>
                    <a:pt x="85725" y="6350"/>
                  </a:lnTo>
                  <a:lnTo>
                    <a:pt x="85725" y="12700"/>
                  </a:lnTo>
                  <a:cubicBezTo>
                    <a:pt x="45339" y="12700"/>
                    <a:pt x="12700" y="45339"/>
                    <a:pt x="12700" y="85725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50" name="Freeform 50" descr="preencoded.png"/>
          <p:cNvSpPr/>
          <p:nvPr/>
        </p:nvSpPr>
        <p:spPr>
          <a:xfrm>
            <a:off x="607066" y="6698777"/>
            <a:ext cx="177108" cy="177108"/>
          </a:xfrm>
          <a:custGeom>
            <a:avLst/>
            <a:gdLst/>
            <a:ahLst/>
            <a:cxnLst/>
            <a:rect l="l" t="t" r="r" b="b"/>
            <a:pathLst>
              <a:path w="177108" h="177108">
                <a:moveTo>
                  <a:pt x="0" y="0"/>
                </a:moveTo>
                <a:lnTo>
                  <a:pt x="177108" y="0"/>
                </a:lnTo>
                <a:lnTo>
                  <a:pt x="177108" y="177108"/>
                </a:lnTo>
                <a:lnTo>
                  <a:pt x="0" y="17710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51" name="TextBox 51"/>
          <p:cNvSpPr txBox="1"/>
          <p:nvPr/>
        </p:nvSpPr>
        <p:spPr>
          <a:xfrm>
            <a:off x="979141" y="6657543"/>
            <a:ext cx="2445544" cy="24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7"/>
              </a:lnSpc>
            </a:pPr>
            <a:r>
              <a:rPr lang="en-US" sz="1375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Real Traffic Data Integration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678504" y="8948813"/>
            <a:ext cx="17295914" cy="3406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7"/>
              </a:lnSpc>
            </a:pPr>
            <a:r>
              <a:rPr lang="en-US" sz="1375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Thank You for Your Attention. 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5" y="9686925"/>
            <a:ext cx="2153260" cy="514350"/>
          </a:xfrm>
          <a:custGeom>
            <a:avLst/>
            <a:gdLst/>
            <a:ahLst/>
            <a:cxnLst/>
            <a:rect l="l" t="t" r="r" b="b"/>
            <a:pathLst>
              <a:path w="2153260" h="51435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774802" y="1152973"/>
            <a:ext cx="8857955" cy="74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37"/>
              </a:lnSpc>
            </a:pPr>
            <a:r>
              <a:rPr lang="en-US" sz="43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Problem: Fixed Traffic Timing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760514" y="2219620"/>
            <a:ext cx="4858045" cy="3416798"/>
            <a:chOff x="0" y="0"/>
            <a:chExt cx="6477394" cy="4555731"/>
          </a:xfrm>
        </p:grpSpPr>
        <p:sp>
          <p:nvSpPr>
            <p:cNvPr id="10" name="Freeform 10"/>
            <p:cNvSpPr/>
            <p:nvPr/>
          </p:nvSpPr>
          <p:spPr>
            <a:xfrm>
              <a:off x="19050" y="19050"/>
              <a:ext cx="6439408" cy="4517644"/>
            </a:xfrm>
            <a:custGeom>
              <a:avLst/>
              <a:gdLst/>
              <a:ahLst/>
              <a:cxnLst/>
              <a:rect l="l" t="t" r="r" b="b"/>
              <a:pathLst>
                <a:path w="6439408" h="4517644">
                  <a:moveTo>
                    <a:pt x="0" y="182880"/>
                  </a:moveTo>
                  <a:cubicBezTo>
                    <a:pt x="0" y="81915"/>
                    <a:pt x="82042" y="0"/>
                    <a:pt x="183388" y="0"/>
                  </a:cubicBezTo>
                  <a:lnTo>
                    <a:pt x="6256020" y="0"/>
                  </a:lnTo>
                  <a:cubicBezTo>
                    <a:pt x="6357239" y="0"/>
                    <a:pt x="6439408" y="81915"/>
                    <a:pt x="6439408" y="182880"/>
                  </a:cubicBezTo>
                  <a:lnTo>
                    <a:pt x="6439408" y="4334764"/>
                  </a:lnTo>
                  <a:cubicBezTo>
                    <a:pt x="6439408" y="4435729"/>
                    <a:pt x="6357366" y="4517644"/>
                    <a:pt x="6256020" y="4517644"/>
                  </a:cubicBezTo>
                  <a:lnTo>
                    <a:pt x="183388" y="4517644"/>
                  </a:lnTo>
                  <a:cubicBezTo>
                    <a:pt x="82169" y="4517644"/>
                    <a:pt x="0" y="4435729"/>
                    <a:pt x="0" y="4334764"/>
                  </a:cubicBez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477508" cy="4555744"/>
            </a:xfrm>
            <a:custGeom>
              <a:avLst/>
              <a:gdLst/>
              <a:ahLst/>
              <a:cxnLst/>
              <a:rect l="l" t="t" r="r" b="b"/>
              <a:pathLst>
                <a:path w="6477508" h="4555744">
                  <a:moveTo>
                    <a:pt x="0" y="201930"/>
                  </a:moveTo>
                  <a:cubicBezTo>
                    <a:pt x="0" y="90297"/>
                    <a:pt x="90678" y="0"/>
                    <a:pt x="202438" y="0"/>
                  </a:cubicBezTo>
                  <a:lnTo>
                    <a:pt x="6275070" y="0"/>
                  </a:lnTo>
                  <a:lnTo>
                    <a:pt x="6275070" y="19050"/>
                  </a:lnTo>
                  <a:lnTo>
                    <a:pt x="6275070" y="0"/>
                  </a:lnTo>
                  <a:cubicBezTo>
                    <a:pt x="6386830" y="0"/>
                    <a:pt x="6477508" y="90297"/>
                    <a:pt x="6477508" y="201930"/>
                  </a:cubicBezTo>
                  <a:lnTo>
                    <a:pt x="6458458" y="201930"/>
                  </a:lnTo>
                  <a:lnTo>
                    <a:pt x="6477508" y="201930"/>
                  </a:lnTo>
                  <a:lnTo>
                    <a:pt x="6477508" y="4353814"/>
                  </a:lnTo>
                  <a:lnTo>
                    <a:pt x="6458458" y="4353814"/>
                  </a:lnTo>
                  <a:lnTo>
                    <a:pt x="6477508" y="4353814"/>
                  </a:lnTo>
                  <a:cubicBezTo>
                    <a:pt x="6477508" y="4465320"/>
                    <a:pt x="6386830" y="4555744"/>
                    <a:pt x="6275070" y="4555744"/>
                  </a:cubicBezTo>
                  <a:lnTo>
                    <a:pt x="6275070" y="4536694"/>
                  </a:lnTo>
                  <a:lnTo>
                    <a:pt x="6275070" y="4555744"/>
                  </a:lnTo>
                  <a:lnTo>
                    <a:pt x="202438" y="4555744"/>
                  </a:lnTo>
                  <a:lnTo>
                    <a:pt x="202438" y="4536694"/>
                  </a:lnTo>
                  <a:lnTo>
                    <a:pt x="202438" y="4555744"/>
                  </a:lnTo>
                  <a:cubicBezTo>
                    <a:pt x="90678" y="4555744"/>
                    <a:pt x="0" y="4465320"/>
                    <a:pt x="0" y="435381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353814"/>
                  </a:lnTo>
                  <a:lnTo>
                    <a:pt x="19050" y="4353814"/>
                  </a:lnTo>
                  <a:lnTo>
                    <a:pt x="38100" y="4353814"/>
                  </a:lnTo>
                  <a:cubicBezTo>
                    <a:pt x="38100" y="4444238"/>
                    <a:pt x="111633" y="4517644"/>
                    <a:pt x="202438" y="4517644"/>
                  </a:cubicBezTo>
                  <a:lnTo>
                    <a:pt x="6275070" y="4517644"/>
                  </a:lnTo>
                  <a:cubicBezTo>
                    <a:pt x="6365875" y="4517644"/>
                    <a:pt x="6439408" y="4444238"/>
                    <a:pt x="6439408" y="4353814"/>
                  </a:cubicBezTo>
                  <a:lnTo>
                    <a:pt x="6439408" y="201930"/>
                  </a:lnTo>
                  <a:cubicBezTo>
                    <a:pt x="6439408" y="111506"/>
                    <a:pt x="6365875" y="38100"/>
                    <a:pt x="6275070" y="38100"/>
                  </a:cubicBezTo>
                  <a:lnTo>
                    <a:pt x="202438" y="38100"/>
                  </a:lnTo>
                  <a:lnTo>
                    <a:pt x="202438" y="19050"/>
                  </a:lnTo>
                  <a:lnTo>
                    <a:pt x="202438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746227" y="2233908"/>
            <a:ext cx="114300" cy="3388223"/>
            <a:chOff x="0" y="0"/>
            <a:chExt cx="152400" cy="4517631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2400" cy="4517644"/>
            </a:xfrm>
            <a:custGeom>
              <a:avLst/>
              <a:gdLst/>
              <a:ahLst/>
              <a:cxnLst/>
              <a:rect l="l" t="t" r="r" b="b"/>
              <a:pathLst>
                <a:path w="152400" h="4517644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441444"/>
                  </a:lnTo>
                  <a:cubicBezTo>
                    <a:pt x="152400" y="4483481"/>
                    <a:pt x="118237" y="4517644"/>
                    <a:pt x="76200" y="4517644"/>
                  </a:cubicBezTo>
                  <a:cubicBezTo>
                    <a:pt x="34163" y="4517644"/>
                    <a:pt x="0" y="4483481"/>
                    <a:pt x="0" y="4441444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4" name="TextBox 14"/>
          <p:cNvSpPr txBox="1"/>
          <p:nvPr/>
        </p:nvSpPr>
        <p:spPr>
          <a:xfrm>
            <a:off x="1110405" y="2436171"/>
            <a:ext cx="4243978" cy="877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Inefficiency of Traditional Systems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10405" y="3370212"/>
            <a:ext cx="4243978" cy="1493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Traditional traffic light systems rely on predetermined, fixed timing schedules, which fail to adapt to the reality of dynamic traffic flows.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5811288" y="2219620"/>
            <a:ext cx="4858198" cy="3416798"/>
            <a:chOff x="0" y="0"/>
            <a:chExt cx="6477597" cy="4555731"/>
          </a:xfrm>
        </p:grpSpPr>
        <p:sp>
          <p:nvSpPr>
            <p:cNvPr id="17" name="Freeform 17"/>
            <p:cNvSpPr/>
            <p:nvPr/>
          </p:nvSpPr>
          <p:spPr>
            <a:xfrm>
              <a:off x="19050" y="19050"/>
              <a:ext cx="6439535" cy="4517644"/>
            </a:xfrm>
            <a:custGeom>
              <a:avLst/>
              <a:gdLst/>
              <a:ahLst/>
              <a:cxnLst/>
              <a:rect l="l" t="t" r="r" b="b"/>
              <a:pathLst>
                <a:path w="6439535" h="4517644">
                  <a:moveTo>
                    <a:pt x="0" y="182880"/>
                  </a:moveTo>
                  <a:cubicBezTo>
                    <a:pt x="0" y="81915"/>
                    <a:pt x="82042" y="0"/>
                    <a:pt x="183388" y="0"/>
                  </a:cubicBezTo>
                  <a:lnTo>
                    <a:pt x="6256147" y="0"/>
                  </a:lnTo>
                  <a:cubicBezTo>
                    <a:pt x="6357366" y="0"/>
                    <a:pt x="6439535" y="81915"/>
                    <a:pt x="6439535" y="182880"/>
                  </a:cubicBezTo>
                  <a:lnTo>
                    <a:pt x="6439535" y="4334764"/>
                  </a:lnTo>
                  <a:cubicBezTo>
                    <a:pt x="6439535" y="4435729"/>
                    <a:pt x="6357493" y="4517644"/>
                    <a:pt x="6256147" y="4517644"/>
                  </a:cubicBezTo>
                  <a:lnTo>
                    <a:pt x="183388" y="4517644"/>
                  </a:lnTo>
                  <a:cubicBezTo>
                    <a:pt x="82169" y="4517644"/>
                    <a:pt x="0" y="4435729"/>
                    <a:pt x="0" y="4334764"/>
                  </a:cubicBez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6477635" cy="4555744"/>
            </a:xfrm>
            <a:custGeom>
              <a:avLst/>
              <a:gdLst/>
              <a:ahLst/>
              <a:cxnLst/>
              <a:rect l="l" t="t" r="r" b="b"/>
              <a:pathLst>
                <a:path w="6477635" h="4555744">
                  <a:moveTo>
                    <a:pt x="0" y="201930"/>
                  </a:moveTo>
                  <a:cubicBezTo>
                    <a:pt x="0" y="90297"/>
                    <a:pt x="90678" y="0"/>
                    <a:pt x="202438" y="0"/>
                  </a:cubicBezTo>
                  <a:lnTo>
                    <a:pt x="6275197" y="0"/>
                  </a:lnTo>
                  <a:lnTo>
                    <a:pt x="6275197" y="19050"/>
                  </a:lnTo>
                  <a:lnTo>
                    <a:pt x="6275197" y="0"/>
                  </a:lnTo>
                  <a:cubicBezTo>
                    <a:pt x="6386957" y="0"/>
                    <a:pt x="6477635" y="90297"/>
                    <a:pt x="6477635" y="201930"/>
                  </a:cubicBezTo>
                  <a:lnTo>
                    <a:pt x="6458585" y="201930"/>
                  </a:lnTo>
                  <a:lnTo>
                    <a:pt x="6477635" y="201930"/>
                  </a:lnTo>
                  <a:lnTo>
                    <a:pt x="6477635" y="4353814"/>
                  </a:lnTo>
                  <a:lnTo>
                    <a:pt x="6458585" y="4353814"/>
                  </a:lnTo>
                  <a:lnTo>
                    <a:pt x="6477635" y="4353814"/>
                  </a:lnTo>
                  <a:cubicBezTo>
                    <a:pt x="6477635" y="4465320"/>
                    <a:pt x="6386957" y="4555744"/>
                    <a:pt x="6275197" y="4555744"/>
                  </a:cubicBezTo>
                  <a:lnTo>
                    <a:pt x="6275197" y="4536694"/>
                  </a:lnTo>
                  <a:lnTo>
                    <a:pt x="6275197" y="4555744"/>
                  </a:lnTo>
                  <a:lnTo>
                    <a:pt x="202438" y="4555744"/>
                  </a:lnTo>
                  <a:lnTo>
                    <a:pt x="202438" y="4536694"/>
                  </a:lnTo>
                  <a:lnTo>
                    <a:pt x="202438" y="4555744"/>
                  </a:lnTo>
                  <a:cubicBezTo>
                    <a:pt x="90678" y="4555744"/>
                    <a:pt x="0" y="4465320"/>
                    <a:pt x="0" y="4353814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353814"/>
                  </a:lnTo>
                  <a:lnTo>
                    <a:pt x="19050" y="4353814"/>
                  </a:lnTo>
                  <a:lnTo>
                    <a:pt x="38100" y="4353814"/>
                  </a:lnTo>
                  <a:cubicBezTo>
                    <a:pt x="38100" y="4444238"/>
                    <a:pt x="111633" y="4517644"/>
                    <a:pt x="202438" y="4517644"/>
                  </a:cubicBezTo>
                  <a:lnTo>
                    <a:pt x="6275197" y="4517644"/>
                  </a:lnTo>
                  <a:cubicBezTo>
                    <a:pt x="6366002" y="4517644"/>
                    <a:pt x="6439535" y="4444238"/>
                    <a:pt x="6439535" y="4353814"/>
                  </a:cubicBezTo>
                  <a:lnTo>
                    <a:pt x="6439535" y="201930"/>
                  </a:lnTo>
                  <a:cubicBezTo>
                    <a:pt x="6439535" y="111506"/>
                    <a:pt x="6366002" y="38100"/>
                    <a:pt x="6275197" y="38100"/>
                  </a:cubicBezTo>
                  <a:lnTo>
                    <a:pt x="202438" y="38100"/>
                  </a:lnTo>
                  <a:lnTo>
                    <a:pt x="202438" y="19050"/>
                  </a:lnTo>
                  <a:lnTo>
                    <a:pt x="202438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9" name="Group 19"/>
          <p:cNvGrpSpPr/>
          <p:nvPr/>
        </p:nvGrpSpPr>
        <p:grpSpPr>
          <a:xfrm>
            <a:off x="5797001" y="2233908"/>
            <a:ext cx="114300" cy="3388223"/>
            <a:chOff x="0" y="0"/>
            <a:chExt cx="152400" cy="4517631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52400" cy="4517644"/>
            </a:xfrm>
            <a:custGeom>
              <a:avLst/>
              <a:gdLst/>
              <a:ahLst/>
              <a:cxnLst/>
              <a:rect l="l" t="t" r="r" b="b"/>
              <a:pathLst>
                <a:path w="152400" h="4517644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441444"/>
                  </a:lnTo>
                  <a:cubicBezTo>
                    <a:pt x="152400" y="4483481"/>
                    <a:pt x="118237" y="4517644"/>
                    <a:pt x="76200" y="4517644"/>
                  </a:cubicBezTo>
                  <a:cubicBezTo>
                    <a:pt x="34163" y="4517644"/>
                    <a:pt x="0" y="4483481"/>
                    <a:pt x="0" y="4441444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1" name="TextBox 21"/>
          <p:cNvSpPr txBox="1"/>
          <p:nvPr/>
        </p:nvSpPr>
        <p:spPr>
          <a:xfrm>
            <a:off x="6161189" y="2436171"/>
            <a:ext cx="4244130" cy="877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Consequences of Fixed Timing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161189" y="3370212"/>
            <a:ext cx="4244130" cy="784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Severe traffic congestion, especially during peak hours.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6161189" y="4156024"/>
            <a:ext cx="4244130" cy="430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Excessive waiting times for drivers.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161189" y="4587631"/>
            <a:ext cx="4244130" cy="784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4496" lvl="1" indent="-127248" algn="l">
              <a:lnSpc>
                <a:spcPts val="2749"/>
              </a:lnSpc>
              <a:buFont typeface="Arial"/>
              <a:buChar char="•"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Inability to respond effectively to sudden traffic changes.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60514" y="5829148"/>
            <a:ext cx="4858045" cy="3262017"/>
            <a:chOff x="0" y="0"/>
            <a:chExt cx="6477394" cy="4349356"/>
          </a:xfrm>
        </p:grpSpPr>
        <p:sp>
          <p:nvSpPr>
            <p:cNvPr id="26" name="Freeform 26"/>
            <p:cNvSpPr/>
            <p:nvPr/>
          </p:nvSpPr>
          <p:spPr>
            <a:xfrm>
              <a:off x="19050" y="19050"/>
              <a:ext cx="6439281" cy="4311269"/>
            </a:xfrm>
            <a:custGeom>
              <a:avLst/>
              <a:gdLst/>
              <a:ahLst/>
              <a:cxnLst/>
              <a:rect l="l" t="t" r="r" b="b"/>
              <a:pathLst>
                <a:path w="6439281" h="4311269">
                  <a:moveTo>
                    <a:pt x="0" y="182880"/>
                  </a:moveTo>
                  <a:cubicBezTo>
                    <a:pt x="0" y="81915"/>
                    <a:pt x="82169" y="0"/>
                    <a:pt x="183388" y="0"/>
                  </a:cubicBezTo>
                  <a:lnTo>
                    <a:pt x="6255893" y="0"/>
                  </a:lnTo>
                  <a:cubicBezTo>
                    <a:pt x="6357239" y="0"/>
                    <a:pt x="6439281" y="81915"/>
                    <a:pt x="6439281" y="182880"/>
                  </a:cubicBezTo>
                  <a:lnTo>
                    <a:pt x="6439281" y="4128389"/>
                  </a:lnTo>
                  <a:cubicBezTo>
                    <a:pt x="6439281" y="4229354"/>
                    <a:pt x="6357112" y="4311269"/>
                    <a:pt x="6255893" y="4311269"/>
                  </a:cubicBezTo>
                  <a:lnTo>
                    <a:pt x="183388" y="4311269"/>
                  </a:lnTo>
                  <a:cubicBezTo>
                    <a:pt x="82042" y="4311269"/>
                    <a:pt x="0" y="4229354"/>
                    <a:pt x="0" y="4128389"/>
                  </a:cubicBez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6477381" cy="4349369"/>
            </a:xfrm>
            <a:custGeom>
              <a:avLst/>
              <a:gdLst/>
              <a:ahLst/>
              <a:cxnLst/>
              <a:rect l="l" t="t" r="r" b="b"/>
              <a:pathLst>
                <a:path w="6477381" h="4349369">
                  <a:moveTo>
                    <a:pt x="0" y="201930"/>
                  </a:moveTo>
                  <a:cubicBezTo>
                    <a:pt x="0" y="90297"/>
                    <a:pt x="90678" y="0"/>
                    <a:pt x="202438" y="0"/>
                  </a:cubicBezTo>
                  <a:lnTo>
                    <a:pt x="6274943" y="0"/>
                  </a:lnTo>
                  <a:lnTo>
                    <a:pt x="6274943" y="19050"/>
                  </a:lnTo>
                  <a:lnTo>
                    <a:pt x="6274943" y="0"/>
                  </a:lnTo>
                  <a:cubicBezTo>
                    <a:pt x="6386703" y="0"/>
                    <a:pt x="6477381" y="90297"/>
                    <a:pt x="6477381" y="201930"/>
                  </a:cubicBezTo>
                  <a:lnTo>
                    <a:pt x="6458331" y="201930"/>
                  </a:lnTo>
                  <a:lnTo>
                    <a:pt x="6477381" y="201930"/>
                  </a:lnTo>
                  <a:lnTo>
                    <a:pt x="6477381" y="4147439"/>
                  </a:lnTo>
                  <a:lnTo>
                    <a:pt x="6458331" y="4147439"/>
                  </a:lnTo>
                  <a:lnTo>
                    <a:pt x="6477381" y="4147439"/>
                  </a:lnTo>
                  <a:cubicBezTo>
                    <a:pt x="6477381" y="4259072"/>
                    <a:pt x="6386703" y="4349369"/>
                    <a:pt x="6274943" y="4349369"/>
                  </a:cubicBezTo>
                  <a:lnTo>
                    <a:pt x="6274943" y="4330319"/>
                  </a:lnTo>
                  <a:lnTo>
                    <a:pt x="6274943" y="4349369"/>
                  </a:lnTo>
                  <a:lnTo>
                    <a:pt x="202438" y="4349369"/>
                  </a:lnTo>
                  <a:lnTo>
                    <a:pt x="202438" y="4330319"/>
                  </a:lnTo>
                  <a:lnTo>
                    <a:pt x="202438" y="4349369"/>
                  </a:lnTo>
                  <a:cubicBezTo>
                    <a:pt x="90678" y="4349369"/>
                    <a:pt x="0" y="4259072"/>
                    <a:pt x="0" y="4147439"/>
                  </a:cubicBezTo>
                  <a:lnTo>
                    <a:pt x="0" y="201930"/>
                  </a:lnTo>
                  <a:lnTo>
                    <a:pt x="19050" y="201930"/>
                  </a:lnTo>
                  <a:lnTo>
                    <a:pt x="0" y="201930"/>
                  </a:lnTo>
                  <a:moveTo>
                    <a:pt x="38100" y="201930"/>
                  </a:moveTo>
                  <a:lnTo>
                    <a:pt x="38100" y="4147439"/>
                  </a:lnTo>
                  <a:lnTo>
                    <a:pt x="19050" y="4147439"/>
                  </a:lnTo>
                  <a:lnTo>
                    <a:pt x="38100" y="4147439"/>
                  </a:lnTo>
                  <a:cubicBezTo>
                    <a:pt x="38100" y="4237863"/>
                    <a:pt x="111633" y="4311269"/>
                    <a:pt x="202438" y="4311269"/>
                  </a:cubicBezTo>
                  <a:lnTo>
                    <a:pt x="6274943" y="4311269"/>
                  </a:lnTo>
                  <a:cubicBezTo>
                    <a:pt x="6365748" y="4311269"/>
                    <a:pt x="6439281" y="4237863"/>
                    <a:pt x="6439281" y="4147439"/>
                  </a:cubicBezTo>
                  <a:lnTo>
                    <a:pt x="6439281" y="201930"/>
                  </a:lnTo>
                  <a:cubicBezTo>
                    <a:pt x="6439281" y="111506"/>
                    <a:pt x="6365748" y="38100"/>
                    <a:pt x="6274943" y="38100"/>
                  </a:cubicBezTo>
                  <a:lnTo>
                    <a:pt x="202438" y="38100"/>
                  </a:lnTo>
                  <a:lnTo>
                    <a:pt x="202438" y="19050"/>
                  </a:lnTo>
                  <a:lnTo>
                    <a:pt x="202438" y="38100"/>
                  </a:lnTo>
                  <a:cubicBezTo>
                    <a:pt x="111633" y="38100"/>
                    <a:pt x="38100" y="111506"/>
                    <a:pt x="38100" y="201930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8" name="Group 28"/>
          <p:cNvGrpSpPr/>
          <p:nvPr/>
        </p:nvGrpSpPr>
        <p:grpSpPr>
          <a:xfrm>
            <a:off x="746227" y="5843435"/>
            <a:ext cx="114300" cy="3233442"/>
            <a:chOff x="0" y="0"/>
            <a:chExt cx="152400" cy="4311256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52400" cy="4311269"/>
            </a:xfrm>
            <a:custGeom>
              <a:avLst/>
              <a:gdLst/>
              <a:ahLst/>
              <a:cxnLst/>
              <a:rect l="l" t="t" r="r" b="b"/>
              <a:pathLst>
                <a:path w="152400" h="4311269">
                  <a:moveTo>
                    <a:pt x="0" y="76200"/>
                  </a:moveTo>
                  <a:cubicBezTo>
                    <a:pt x="0" y="34163"/>
                    <a:pt x="34163" y="0"/>
                    <a:pt x="76200" y="0"/>
                  </a:cubicBezTo>
                  <a:cubicBezTo>
                    <a:pt x="118237" y="0"/>
                    <a:pt x="152400" y="34163"/>
                    <a:pt x="152400" y="76200"/>
                  </a:cubicBezTo>
                  <a:lnTo>
                    <a:pt x="152400" y="4235069"/>
                  </a:lnTo>
                  <a:cubicBezTo>
                    <a:pt x="152400" y="4277106"/>
                    <a:pt x="118237" y="4311269"/>
                    <a:pt x="76200" y="4311269"/>
                  </a:cubicBezTo>
                  <a:cubicBezTo>
                    <a:pt x="34163" y="4311269"/>
                    <a:pt x="0" y="4277106"/>
                    <a:pt x="0" y="4235069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0" name="TextBox 30"/>
          <p:cNvSpPr txBox="1"/>
          <p:nvPr/>
        </p:nvSpPr>
        <p:spPr>
          <a:xfrm>
            <a:off x="1110405" y="6045698"/>
            <a:ext cx="4243978" cy="8774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Our Goal: Intelligent Optimisation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1110405" y="6979739"/>
            <a:ext cx="4243978" cy="1847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49"/>
              </a:lnSpc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To address this, we developed an intelligent decision-making system using AI planning algorithms with the objective of minimising the total waiting time for vehicles at an intersection.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571795" y="411213"/>
            <a:ext cx="6027839" cy="5487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1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System Architecture Overview</a:t>
            </a:r>
          </a:p>
        </p:txBody>
      </p:sp>
      <p:sp>
        <p:nvSpPr>
          <p:cNvPr id="7" name="Freeform 7" descr="preencoded.png"/>
          <p:cNvSpPr/>
          <p:nvPr/>
        </p:nvSpPr>
        <p:spPr>
          <a:xfrm>
            <a:off x="152400" y="876300"/>
            <a:ext cx="11734209" cy="9314859"/>
          </a:xfrm>
          <a:custGeom>
            <a:avLst/>
            <a:gdLst/>
            <a:ahLst/>
            <a:cxnLst/>
            <a:rect l="l" t="t" r="r" b="b"/>
            <a:pathLst>
              <a:path w="11734209" h="9314859">
                <a:moveTo>
                  <a:pt x="0" y="0"/>
                </a:moveTo>
                <a:lnTo>
                  <a:pt x="11734210" y="0"/>
                </a:lnTo>
                <a:lnTo>
                  <a:pt x="11734210" y="9314859"/>
                </a:lnTo>
                <a:lnTo>
                  <a:pt x="0" y="931485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949686" y="4740097"/>
            <a:ext cx="2108730" cy="53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Intelligent Traffic System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024135" y="1452429"/>
            <a:ext cx="3137116" cy="531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Traffic Environment Simulation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24135" y="3055172"/>
            <a:ext cx="313711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latin typeface="Roboto"/>
                <a:ea typeface="Roboto"/>
                <a:cs typeface="Roboto"/>
                <a:sym typeface="Roboto"/>
              </a:rPr>
              <a:t>Realistic dynamic input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95158" y="1500645"/>
            <a:ext cx="3137116" cy="262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 dirty="0">
                <a:latin typeface="Poppins Light"/>
                <a:ea typeface="Poppins Light"/>
                <a:cs typeface="Poppins Light"/>
                <a:sym typeface="Poppins Light"/>
              </a:rPr>
              <a:t>Graphical User Interface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795158" y="2621213"/>
            <a:ext cx="313711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latin typeface="Roboto"/>
                <a:ea typeface="Roboto"/>
                <a:cs typeface="Roboto"/>
                <a:sym typeface="Roboto"/>
              </a:rPr>
              <a:t>Visualize results and controls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795158" y="7621124"/>
            <a:ext cx="3137116" cy="262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Cost &amp; Heuristic Functions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95158" y="8741683"/>
            <a:ext cx="313711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 dirty="0">
                <a:latin typeface="Roboto"/>
                <a:ea typeface="Roboto"/>
                <a:cs typeface="Roboto"/>
                <a:sym typeface="Roboto"/>
              </a:rPr>
              <a:t>Optimize route and timing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7024135" y="7621124"/>
            <a:ext cx="3137116" cy="262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AI Planning Algorithms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024135" y="8741683"/>
            <a:ext cx="313711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 dirty="0">
                <a:latin typeface="Roboto"/>
                <a:ea typeface="Roboto"/>
                <a:cs typeface="Roboto"/>
                <a:sym typeface="Roboto"/>
              </a:rPr>
              <a:t>Decision engine for control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155648" y="4518022"/>
            <a:ext cx="3205696" cy="262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State Representation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155648" y="5638590"/>
            <a:ext cx="320569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>
                <a:latin typeface="Roboto"/>
                <a:ea typeface="Roboto"/>
                <a:cs typeface="Roboto"/>
                <a:sym typeface="Roboto"/>
              </a:rPr>
              <a:t>Current traffic snapshot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46500" y="4535167"/>
            <a:ext cx="3205696" cy="2625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62"/>
              </a:lnSpc>
            </a:pPr>
            <a:r>
              <a:rPr lang="en-US" sz="1687">
                <a:latin typeface="Poppins Light"/>
                <a:ea typeface="Poppins Light"/>
                <a:cs typeface="Poppins Light"/>
                <a:sym typeface="Poppins Light"/>
              </a:rPr>
              <a:t>Performance Evaluation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646500" y="5655735"/>
            <a:ext cx="3205696" cy="205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7"/>
              </a:lnSpc>
            </a:pPr>
            <a:r>
              <a:rPr lang="en-US" sz="1312" dirty="0">
                <a:latin typeface="Roboto"/>
                <a:ea typeface="Roboto"/>
                <a:cs typeface="Roboto"/>
                <a:sym typeface="Roboto"/>
              </a:rPr>
              <a:t>Assess system outcomes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04850" y="632974"/>
            <a:ext cx="2042370" cy="535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dirty="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Core Components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004851" y="1500645"/>
            <a:ext cx="5998092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88516" lvl="1" indent="-94258" algn="l">
              <a:lnSpc>
                <a:spcPts val="2000"/>
              </a:lnSpc>
              <a:buFont typeface="Arial"/>
              <a:buChar char="•"/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Traffic Environment Simulation: Provides a realistic, dynamic input environment.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004851" y="2116161"/>
            <a:ext cx="5521150" cy="5129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88516" lvl="1" indent="-94258" algn="l">
              <a:lnSpc>
                <a:spcPts val="2000"/>
              </a:lnSpc>
              <a:buFont typeface="Arial"/>
              <a:buChar char="•"/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State Representation: Defines the current situation for the AI agent.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2018420" y="2734403"/>
            <a:ext cx="8372923" cy="256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88516" lvl="1" indent="-94258" algn="l">
              <a:lnSpc>
                <a:spcPts val="2000"/>
              </a:lnSpc>
              <a:buFont typeface="Arial"/>
              <a:buChar char="•"/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AI Planning Algorithms: The decision engine (AI agent).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304865" y="5564007"/>
            <a:ext cx="3731712" cy="2785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400" dirty="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Agent Decision Loop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276681" y="6092055"/>
            <a:ext cx="5454432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AI agent continuously analyses the state and decides the optimal action at the intersection: either </a:t>
            </a:r>
            <a:r>
              <a:rPr lang="en-US" sz="2000" dirty="0">
                <a:solidFill>
                  <a:srgbClr val="F2F2F3"/>
                </a:solidFill>
                <a:latin typeface="Roboto"/>
                <a:ea typeface="Roboto"/>
                <a:cs typeface="Roboto"/>
                <a:sym typeface="Roboto"/>
              </a:rPr>
              <a:t>HOLD</a:t>
            </a: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the current light phase or </a:t>
            </a:r>
            <a:r>
              <a:rPr lang="en-US" sz="2000" dirty="0">
                <a:solidFill>
                  <a:srgbClr val="F2F2F3"/>
                </a:solidFill>
                <a:latin typeface="Roboto"/>
                <a:ea typeface="Roboto"/>
                <a:cs typeface="Roboto"/>
                <a:sym typeface="Roboto"/>
              </a:rPr>
              <a:t>SWITCH</a:t>
            </a:r>
            <a:r>
              <a:rPr lang="en-US" sz="2000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to the next phase.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555279" y="388591"/>
            <a:ext cx="5592813" cy="543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30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State Space and Cost Model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55279" y="1300010"/>
            <a:ext cx="2468461" cy="3259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181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State Representation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555279" y="1804397"/>
            <a:ext cx="8395249" cy="8395249"/>
          </a:xfrm>
          <a:custGeom>
            <a:avLst/>
            <a:gdLst/>
            <a:ahLst/>
            <a:cxnLst/>
            <a:rect l="l" t="t" r="r" b="b"/>
            <a:pathLst>
              <a:path w="8395249" h="8395249">
                <a:moveTo>
                  <a:pt x="0" y="0"/>
                </a:moveTo>
                <a:lnTo>
                  <a:pt x="8395249" y="0"/>
                </a:lnTo>
                <a:lnTo>
                  <a:pt x="8395249" y="8395249"/>
                </a:lnTo>
                <a:lnTo>
                  <a:pt x="0" y="83952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9261363" y="5455419"/>
            <a:ext cx="8395249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state is defined by a tuple, capturing all necessary information for the AI to make a strategic decision: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234223" y="6270777"/>
            <a:ext cx="8395249" cy="243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937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Waiting Cars: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Queues in North, South, East, and West directions.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39443" y="6592724"/>
            <a:ext cx="8395249" cy="2436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937"/>
              </a:lnSpc>
              <a:buFont typeface="Arial"/>
              <a:buChar char="•"/>
            </a:pPr>
            <a:r>
              <a:rPr lang="en-US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Current Phase:</a:t>
            </a:r>
            <a:r>
              <a:rPr lang="en-US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Which direction has the green light (NS or EW).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39443" y="6901992"/>
            <a:ext cx="8395249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179090" lvl="1" indent="-89545" algn="l">
              <a:lnSpc>
                <a:spcPts val="1937"/>
              </a:lnSpc>
              <a:buFont typeface="Arial"/>
              <a:buChar char="•"/>
            </a:pPr>
            <a:r>
              <a:rPr lang="en-US" b="1" dirty="0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Time in Phase: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Duration the current phase has been active, enforcing minimum green times.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346997" y="1226302"/>
            <a:ext cx="2379907" cy="63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12"/>
              </a:lnSpc>
            </a:pPr>
            <a:r>
              <a:rPr lang="en-US" sz="3200" dirty="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Cost Function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375181" y="1961073"/>
            <a:ext cx="8395249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primary metric for evaluating any given state is the total number of waiting cars. This forms the basis for the search algorithm's pathfinding.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613163" y="2675601"/>
            <a:ext cx="2486616" cy="5125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sz="240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Cost = Total Waiting Cars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613163" y="3378518"/>
            <a:ext cx="8157267" cy="487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937"/>
              </a:lnSpc>
            </a:pP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objective of the AI is to </a:t>
            </a:r>
            <a:r>
              <a:rPr lang="en-US" dirty="0" err="1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minimise</a:t>
            </a:r>
            <a:r>
              <a:rPr lang="en-US" dirty="0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this cost, directly leading to better traffic flow and reduced congestion.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346997" y="2470547"/>
            <a:ext cx="19050" cy="660349"/>
            <a:chOff x="0" y="0"/>
            <a:chExt cx="25400" cy="88046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5400" cy="880491"/>
            </a:xfrm>
            <a:custGeom>
              <a:avLst/>
              <a:gdLst/>
              <a:ahLst/>
              <a:cxnLst/>
              <a:rect l="l" t="t" r="r" b="b"/>
              <a:pathLst>
                <a:path w="25400" h="880491">
                  <a:moveTo>
                    <a:pt x="0" y="0"/>
                  </a:moveTo>
                  <a:lnTo>
                    <a:pt x="25400" y="0"/>
                  </a:lnTo>
                  <a:lnTo>
                    <a:pt x="25400" y="880491"/>
                  </a:lnTo>
                  <a:lnTo>
                    <a:pt x="0" y="880491"/>
                  </a:ln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Freeform 6" descr="preencoded.png">
            <a:hlinkClick r:id="rId3" tooltip="https://gamma.app/?utm_source=made-with-gamma"/>
          </p:cNvPr>
          <p:cNvSpPr/>
          <p:nvPr/>
        </p:nvSpPr>
        <p:spPr>
          <a:xfrm>
            <a:off x="16049015" y="9686925"/>
            <a:ext cx="2153260" cy="514350"/>
          </a:xfrm>
          <a:custGeom>
            <a:avLst/>
            <a:gdLst/>
            <a:ahLst/>
            <a:cxnLst/>
            <a:rect l="l" t="t" r="r" b="b"/>
            <a:pathLst>
              <a:path w="2153260" h="514350">
                <a:moveTo>
                  <a:pt x="0" y="0"/>
                </a:moveTo>
                <a:lnTo>
                  <a:pt x="2153260" y="0"/>
                </a:lnTo>
                <a:lnTo>
                  <a:pt x="2153260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 descr="preencoded.png"/>
          <p:cNvSpPr/>
          <p:nvPr/>
        </p:nvSpPr>
        <p:spPr>
          <a:xfrm>
            <a:off x="11430000" y="0"/>
            <a:ext cx="6858000" cy="10289534"/>
          </a:xfrm>
          <a:custGeom>
            <a:avLst/>
            <a:gdLst/>
            <a:ahLst/>
            <a:cxnLst/>
            <a:rect l="l" t="t" r="r" b="b"/>
            <a:pathLst>
              <a:path w="6858000" h="10289534">
                <a:moveTo>
                  <a:pt x="0" y="0"/>
                </a:moveTo>
                <a:lnTo>
                  <a:pt x="6858000" y="0"/>
                </a:lnTo>
                <a:lnTo>
                  <a:pt x="6858000" y="10289534"/>
                </a:lnTo>
                <a:lnTo>
                  <a:pt x="0" y="102895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" r="-1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0655" y="686543"/>
            <a:ext cx="9488691" cy="180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State Transition Logic: Prediction vs. Reality</a:t>
            </a:r>
          </a:p>
        </p:txBody>
      </p:sp>
      <p:sp>
        <p:nvSpPr>
          <p:cNvPr id="9" name="Freeform 9" descr="preencoded.png"/>
          <p:cNvSpPr/>
          <p:nvPr/>
        </p:nvSpPr>
        <p:spPr>
          <a:xfrm>
            <a:off x="970655" y="2911973"/>
            <a:ext cx="1386783" cy="2485730"/>
          </a:xfrm>
          <a:custGeom>
            <a:avLst/>
            <a:gdLst/>
            <a:ahLst/>
            <a:cxnLst/>
            <a:rect l="l" t="t" r="r" b="b"/>
            <a:pathLst>
              <a:path w="1386783" h="2485730">
                <a:moveTo>
                  <a:pt x="0" y="0"/>
                </a:moveTo>
                <a:lnTo>
                  <a:pt x="1386783" y="0"/>
                </a:lnTo>
                <a:lnTo>
                  <a:pt x="1386783" y="2485730"/>
                </a:lnTo>
                <a:lnTo>
                  <a:pt x="0" y="24857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3" r="-133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2634701" y="3151137"/>
            <a:ext cx="5870819" cy="471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Planning Transition (Deterministic)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634701" y="3693766"/>
            <a:ext cx="7824635" cy="1426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Used by the search algorithms to predict future states. It assumes deterministic car arrivals and ensures minimum green time rules are respected.</a:t>
            </a:r>
          </a:p>
        </p:txBody>
      </p:sp>
      <p:sp>
        <p:nvSpPr>
          <p:cNvPr id="12" name="Freeform 12" descr="preencoded.png"/>
          <p:cNvSpPr/>
          <p:nvPr/>
        </p:nvSpPr>
        <p:spPr>
          <a:xfrm>
            <a:off x="970655" y="5397703"/>
            <a:ext cx="1386783" cy="2485730"/>
          </a:xfrm>
          <a:custGeom>
            <a:avLst/>
            <a:gdLst/>
            <a:ahLst/>
            <a:cxnLst/>
            <a:rect l="l" t="t" r="r" b="b"/>
            <a:pathLst>
              <a:path w="1386783" h="2485730">
                <a:moveTo>
                  <a:pt x="0" y="0"/>
                </a:moveTo>
                <a:lnTo>
                  <a:pt x="1386783" y="0"/>
                </a:lnTo>
                <a:lnTo>
                  <a:pt x="1386783" y="2485730"/>
                </a:lnTo>
                <a:lnTo>
                  <a:pt x="0" y="248573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133" r="-133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634701" y="5636866"/>
            <a:ext cx="5354241" cy="471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Simulation Transition (Realistic)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634701" y="6179496"/>
            <a:ext cx="7824635" cy="1426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Mimics the real-world traffic environment. It incorporates random car arrivals and departures, providing a dynamic and unpredictable environment for testing the AI.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70655" y="8100117"/>
            <a:ext cx="9488691" cy="1426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AI agent uses the deterministic planning model to explore possible actions (HOLD or SWITCH) before executing the chosen action in the realistic simulation environment.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92238" y="2335416"/>
            <a:ext cx="11462890" cy="962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Comparing AI Search Algorithms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92238" y="3769366"/>
            <a:ext cx="16303523" cy="1002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We evaluated five classical search algorithms to determine the most effective approach for real-time traffic control decisions. Each algorithm selects the optimal action (HOLD or SWITCH) based on its search strategy.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987476" y="5086055"/>
            <a:ext cx="5254971" cy="1481433"/>
            <a:chOff x="0" y="0"/>
            <a:chExt cx="7006628" cy="1975244"/>
          </a:xfrm>
        </p:grpSpPr>
        <p:sp>
          <p:nvSpPr>
            <p:cNvPr id="9" name="Freeform 9"/>
            <p:cNvSpPr/>
            <p:nvPr/>
          </p:nvSpPr>
          <p:spPr>
            <a:xfrm>
              <a:off x="6350" y="6350"/>
              <a:ext cx="6993890" cy="1962531"/>
            </a:xfrm>
            <a:custGeom>
              <a:avLst/>
              <a:gdLst/>
              <a:ahLst/>
              <a:cxnLst/>
              <a:rect l="l" t="t" r="r" b="b"/>
              <a:pathLst>
                <a:path w="6993890" h="1962531">
                  <a:moveTo>
                    <a:pt x="0" y="907288"/>
                  </a:moveTo>
                  <a:cubicBezTo>
                    <a:pt x="0" y="406273"/>
                    <a:pt x="408051" y="0"/>
                    <a:pt x="911479" y="0"/>
                  </a:cubicBezTo>
                  <a:lnTo>
                    <a:pt x="6082411" y="0"/>
                  </a:lnTo>
                  <a:cubicBezTo>
                    <a:pt x="6585839" y="0"/>
                    <a:pt x="6993890" y="406273"/>
                    <a:pt x="6993890" y="907288"/>
                  </a:cubicBezTo>
                  <a:lnTo>
                    <a:pt x="6993890" y="1055243"/>
                  </a:lnTo>
                  <a:cubicBezTo>
                    <a:pt x="6993890" y="1556385"/>
                    <a:pt x="6585839" y="1962531"/>
                    <a:pt x="6082411" y="1962531"/>
                  </a:cubicBezTo>
                  <a:lnTo>
                    <a:pt x="911479" y="1962531"/>
                  </a:lnTo>
                  <a:cubicBezTo>
                    <a:pt x="408051" y="1962531"/>
                    <a:pt x="0" y="1556385"/>
                    <a:pt x="0" y="1055243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7006590" cy="1975231"/>
            </a:xfrm>
            <a:custGeom>
              <a:avLst/>
              <a:gdLst/>
              <a:ahLst/>
              <a:cxnLst/>
              <a:rect l="l" t="t" r="r" b="b"/>
              <a:pathLst>
                <a:path w="7006590" h="1975231">
                  <a:moveTo>
                    <a:pt x="0" y="913638"/>
                  </a:moveTo>
                  <a:cubicBezTo>
                    <a:pt x="0" y="409067"/>
                    <a:pt x="410972" y="0"/>
                    <a:pt x="917829" y="0"/>
                  </a:cubicBezTo>
                  <a:lnTo>
                    <a:pt x="6088761" y="0"/>
                  </a:lnTo>
                  <a:lnTo>
                    <a:pt x="6088761" y="6350"/>
                  </a:lnTo>
                  <a:lnTo>
                    <a:pt x="6088761" y="0"/>
                  </a:lnTo>
                  <a:cubicBezTo>
                    <a:pt x="6595618" y="0"/>
                    <a:pt x="7006590" y="409067"/>
                    <a:pt x="7006590" y="913638"/>
                  </a:cubicBezTo>
                  <a:lnTo>
                    <a:pt x="7000240" y="913638"/>
                  </a:lnTo>
                  <a:lnTo>
                    <a:pt x="7006590" y="913638"/>
                  </a:lnTo>
                  <a:lnTo>
                    <a:pt x="7006590" y="1061593"/>
                  </a:lnTo>
                  <a:lnTo>
                    <a:pt x="7000240" y="1061593"/>
                  </a:lnTo>
                  <a:lnTo>
                    <a:pt x="7006590" y="1061593"/>
                  </a:lnTo>
                  <a:cubicBezTo>
                    <a:pt x="7006590" y="1566164"/>
                    <a:pt x="6595618" y="1975231"/>
                    <a:pt x="6088761" y="1975231"/>
                  </a:cubicBezTo>
                  <a:lnTo>
                    <a:pt x="6088761" y="1968881"/>
                  </a:lnTo>
                  <a:lnTo>
                    <a:pt x="6088761" y="1975231"/>
                  </a:lnTo>
                  <a:lnTo>
                    <a:pt x="917829" y="1975231"/>
                  </a:lnTo>
                  <a:lnTo>
                    <a:pt x="917829" y="1968881"/>
                  </a:lnTo>
                  <a:lnTo>
                    <a:pt x="917829" y="1975231"/>
                  </a:lnTo>
                  <a:cubicBezTo>
                    <a:pt x="410972" y="1975231"/>
                    <a:pt x="0" y="1566164"/>
                    <a:pt x="0" y="1061593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1061593"/>
                  </a:lnTo>
                  <a:lnTo>
                    <a:pt x="6350" y="1061593"/>
                  </a:lnTo>
                  <a:lnTo>
                    <a:pt x="12700" y="1061593"/>
                  </a:lnTo>
                  <a:cubicBezTo>
                    <a:pt x="12700" y="1559179"/>
                    <a:pt x="417957" y="1962531"/>
                    <a:pt x="917829" y="1962531"/>
                  </a:cubicBezTo>
                  <a:lnTo>
                    <a:pt x="6088761" y="1962531"/>
                  </a:lnTo>
                  <a:cubicBezTo>
                    <a:pt x="6588760" y="1962531"/>
                    <a:pt x="6993890" y="1559179"/>
                    <a:pt x="6993890" y="1061593"/>
                  </a:cubicBezTo>
                  <a:lnTo>
                    <a:pt x="6993890" y="913638"/>
                  </a:lnTo>
                  <a:cubicBezTo>
                    <a:pt x="6993890" y="416052"/>
                    <a:pt x="6588760" y="12700"/>
                    <a:pt x="6088761" y="12700"/>
                  </a:cubicBezTo>
                  <a:lnTo>
                    <a:pt x="917829" y="12700"/>
                  </a:lnTo>
                  <a:lnTo>
                    <a:pt x="917829" y="6350"/>
                  </a:lnTo>
                  <a:lnTo>
                    <a:pt x="917829" y="12700"/>
                  </a:lnTo>
                  <a:cubicBezTo>
                    <a:pt x="417957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1" name="TextBox 11"/>
          <p:cNvSpPr txBox="1"/>
          <p:nvPr/>
        </p:nvSpPr>
        <p:spPr>
          <a:xfrm>
            <a:off x="1285284" y="5336229"/>
            <a:ext cx="4575124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Breadth-First Search (BFS)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516443" y="5086055"/>
            <a:ext cx="5254971" cy="1481433"/>
            <a:chOff x="0" y="0"/>
            <a:chExt cx="7006628" cy="1975244"/>
          </a:xfrm>
        </p:grpSpPr>
        <p:sp>
          <p:nvSpPr>
            <p:cNvPr id="13" name="Freeform 13"/>
            <p:cNvSpPr/>
            <p:nvPr/>
          </p:nvSpPr>
          <p:spPr>
            <a:xfrm>
              <a:off x="6350" y="6350"/>
              <a:ext cx="6993890" cy="1962531"/>
            </a:xfrm>
            <a:custGeom>
              <a:avLst/>
              <a:gdLst/>
              <a:ahLst/>
              <a:cxnLst/>
              <a:rect l="l" t="t" r="r" b="b"/>
              <a:pathLst>
                <a:path w="6993890" h="1962531">
                  <a:moveTo>
                    <a:pt x="0" y="907288"/>
                  </a:moveTo>
                  <a:cubicBezTo>
                    <a:pt x="0" y="406273"/>
                    <a:pt x="408051" y="0"/>
                    <a:pt x="911479" y="0"/>
                  </a:cubicBezTo>
                  <a:lnTo>
                    <a:pt x="6082411" y="0"/>
                  </a:lnTo>
                  <a:cubicBezTo>
                    <a:pt x="6585839" y="0"/>
                    <a:pt x="6993890" y="406273"/>
                    <a:pt x="6993890" y="907288"/>
                  </a:cubicBezTo>
                  <a:lnTo>
                    <a:pt x="6993890" y="1055243"/>
                  </a:lnTo>
                  <a:cubicBezTo>
                    <a:pt x="6993890" y="1556385"/>
                    <a:pt x="6585839" y="1962531"/>
                    <a:pt x="6082411" y="1962531"/>
                  </a:cubicBezTo>
                  <a:lnTo>
                    <a:pt x="911479" y="1962531"/>
                  </a:lnTo>
                  <a:cubicBezTo>
                    <a:pt x="408051" y="1962531"/>
                    <a:pt x="0" y="1556385"/>
                    <a:pt x="0" y="1055243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7006590" cy="1975231"/>
            </a:xfrm>
            <a:custGeom>
              <a:avLst/>
              <a:gdLst/>
              <a:ahLst/>
              <a:cxnLst/>
              <a:rect l="l" t="t" r="r" b="b"/>
              <a:pathLst>
                <a:path w="7006590" h="1975231">
                  <a:moveTo>
                    <a:pt x="0" y="913638"/>
                  </a:moveTo>
                  <a:cubicBezTo>
                    <a:pt x="0" y="409067"/>
                    <a:pt x="410972" y="0"/>
                    <a:pt x="917829" y="0"/>
                  </a:cubicBezTo>
                  <a:lnTo>
                    <a:pt x="6088761" y="0"/>
                  </a:lnTo>
                  <a:lnTo>
                    <a:pt x="6088761" y="6350"/>
                  </a:lnTo>
                  <a:lnTo>
                    <a:pt x="6088761" y="0"/>
                  </a:lnTo>
                  <a:cubicBezTo>
                    <a:pt x="6595618" y="0"/>
                    <a:pt x="7006590" y="409067"/>
                    <a:pt x="7006590" y="913638"/>
                  </a:cubicBezTo>
                  <a:lnTo>
                    <a:pt x="7000240" y="913638"/>
                  </a:lnTo>
                  <a:lnTo>
                    <a:pt x="7006590" y="913638"/>
                  </a:lnTo>
                  <a:lnTo>
                    <a:pt x="7006590" y="1061593"/>
                  </a:lnTo>
                  <a:lnTo>
                    <a:pt x="7000240" y="1061593"/>
                  </a:lnTo>
                  <a:lnTo>
                    <a:pt x="7006590" y="1061593"/>
                  </a:lnTo>
                  <a:cubicBezTo>
                    <a:pt x="7006590" y="1566164"/>
                    <a:pt x="6595618" y="1975231"/>
                    <a:pt x="6088761" y="1975231"/>
                  </a:cubicBezTo>
                  <a:lnTo>
                    <a:pt x="6088761" y="1968881"/>
                  </a:lnTo>
                  <a:lnTo>
                    <a:pt x="6088761" y="1975231"/>
                  </a:lnTo>
                  <a:lnTo>
                    <a:pt x="917829" y="1975231"/>
                  </a:lnTo>
                  <a:lnTo>
                    <a:pt x="917829" y="1968881"/>
                  </a:lnTo>
                  <a:lnTo>
                    <a:pt x="917829" y="1975231"/>
                  </a:lnTo>
                  <a:cubicBezTo>
                    <a:pt x="410972" y="1975231"/>
                    <a:pt x="0" y="1566164"/>
                    <a:pt x="0" y="1061593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1061593"/>
                  </a:lnTo>
                  <a:lnTo>
                    <a:pt x="6350" y="1061593"/>
                  </a:lnTo>
                  <a:lnTo>
                    <a:pt x="12700" y="1061593"/>
                  </a:lnTo>
                  <a:cubicBezTo>
                    <a:pt x="12700" y="1559179"/>
                    <a:pt x="417957" y="1962531"/>
                    <a:pt x="917829" y="1962531"/>
                  </a:cubicBezTo>
                  <a:lnTo>
                    <a:pt x="6088761" y="1962531"/>
                  </a:lnTo>
                  <a:cubicBezTo>
                    <a:pt x="6588760" y="1962531"/>
                    <a:pt x="6993890" y="1559179"/>
                    <a:pt x="6993890" y="1061593"/>
                  </a:cubicBezTo>
                  <a:lnTo>
                    <a:pt x="6993890" y="913638"/>
                  </a:lnTo>
                  <a:cubicBezTo>
                    <a:pt x="6993890" y="416052"/>
                    <a:pt x="6588760" y="12700"/>
                    <a:pt x="6088761" y="12700"/>
                  </a:cubicBezTo>
                  <a:lnTo>
                    <a:pt x="917829" y="12700"/>
                  </a:lnTo>
                  <a:lnTo>
                    <a:pt x="917829" y="6350"/>
                  </a:lnTo>
                  <a:lnTo>
                    <a:pt x="917829" y="12700"/>
                  </a:lnTo>
                  <a:cubicBezTo>
                    <a:pt x="417957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5" name="TextBox 15"/>
          <p:cNvSpPr txBox="1"/>
          <p:nvPr/>
        </p:nvSpPr>
        <p:spPr>
          <a:xfrm>
            <a:off x="6814242" y="5336229"/>
            <a:ext cx="4284907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Depth-First Search (DFS)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045401" y="5086055"/>
            <a:ext cx="5254971" cy="1481433"/>
            <a:chOff x="0" y="0"/>
            <a:chExt cx="7006628" cy="1975244"/>
          </a:xfrm>
        </p:grpSpPr>
        <p:sp>
          <p:nvSpPr>
            <p:cNvPr id="17" name="Freeform 17"/>
            <p:cNvSpPr/>
            <p:nvPr/>
          </p:nvSpPr>
          <p:spPr>
            <a:xfrm>
              <a:off x="6350" y="6350"/>
              <a:ext cx="6993890" cy="1962531"/>
            </a:xfrm>
            <a:custGeom>
              <a:avLst/>
              <a:gdLst/>
              <a:ahLst/>
              <a:cxnLst/>
              <a:rect l="l" t="t" r="r" b="b"/>
              <a:pathLst>
                <a:path w="6993890" h="1962531">
                  <a:moveTo>
                    <a:pt x="0" y="907288"/>
                  </a:moveTo>
                  <a:cubicBezTo>
                    <a:pt x="0" y="406273"/>
                    <a:pt x="408051" y="0"/>
                    <a:pt x="911479" y="0"/>
                  </a:cubicBezTo>
                  <a:lnTo>
                    <a:pt x="6082411" y="0"/>
                  </a:lnTo>
                  <a:cubicBezTo>
                    <a:pt x="6585839" y="0"/>
                    <a:pt x="6993890" y="406273"/>
                    <a:pt x="6993890" y="907288"/>
                  </a:cubicBezTo>
                  <a:lnTo>
                    <a:pt x="6993890" y="1055243"/>
                  </a:lnTo>
                  <a:cubicBezTo>
                    <a:pt x="6993890" y="1556385"/>
                    <a:pt x="6585839" y="1962531"/>
                    <a:pt x="6082411" y="1962531"/>
                  </a:cubicBezTo>
                  <a:lnTo>
                    <a:pt x="911479" y="1962531"/>
                  </a:lnTo>
                  <a:cubicBezTo>
                    <a:pt x="408051" y="1962531"/>
                    <a:pt x="0" y="1556385"/>
                    <a:pt x="0" y="1055243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8" name="Freeform 18"/>
            <p:cNvSpPr/>
            <p:nvPr/>
          </p:nvSpPr>
          <p:spPr>
            <a:xfrm>
              <a:off x="0" y="0"/>
              <a:ext cx="7006590" cy="1975231"/>
            </a:xfrm>
            <a:custGeom>
              <a:avLst/>
              <a:gdLst/>
              <a:ahLst/>
              <a:cxnLst/>
              <a:rect l="l" t="t" r="r" b="b"/>
              <a:pathLst>
                <a:path w="7006590" h="1975231">
                  <a:moveTo>
                    <a:pt x="0" y="913638"/>
                  </a:moveTo>
                  <a:cubicBezTo>
                    <a:pt x="0" y="409067"/>
                    <a:pt x="410972" y="0"/>
                    <a:pt x="917829" y="0"/>
                  </a:cubicBezTo>
                  <a:lnTo>
                    <a:pt x="6088761" y="0"/>
                  </a:lnTo>
                  <a:lnTo>
                    <a:pt x="6088761" y="6350"/>
                  </a:lnTo>
                  <a:lnTo>
                    <a:pt x="6088761" y="0"/>
                  </a:lnTo>
                  <a:cubicBezTo>
                    <a:pt x="6595618" y="0"/>
                    <a:pt x="7006590" y="409067"/>
                    <a:pt x="7006590" y="913638"/>
                  </a:cubicBezTo>
                  <a:lnTo>
                    <a:pt x="7000240" y="913638"/>
                  </a:lnTo>
                  <a:lnTo>
                    <a:pt x="7006590" y="913638"/>
                  </a:lnTo>
                  <a:lnTo>
                    <a:pt x="7006590" y="1061593"/>
                  </a:lnTo>
                  <a:lnTo>
                    <a:pt x="7000240" y="1061593"/>
                  </a:lnTo>
                  <a:lnTo>
                    <a:pt x="7006590" y="1061593"/>
                  </a:lnTo>
                  <a:cubicBezTo>
                    <a:pt x="7006590" y="1566164"/>
                    <a:pt x="6595618" y="1975231"/>
                    <a:pt x="6088761" y="1975231"/>
                  </a:cubicBezTo>
                  <a:lnTo>
                    <a:pt x="6088761" y="1968881"/>
                  </a:lnTo>
                  <a:lnTo>
                    <a:pt x="6088761" y="1975231"/>
                  </a:lnTo>
                  <a:lnTo>
                    <a:pt x="917829" y="1975231"/>
                  </a:lnTo>
                  <a:lnTo>
                    <a:pt x="917829" y="1968881"/>
                  </a:lnTo>
                  <a:lnTo>
                    <a:pt x="917829" y="1975231"/>
                  </a:lnTo>
                  <a:cubicBezTo>
                    <a:pt x="410972" y="1975231"/>
                    <a:pt x="0" y="1566164"/>
                    <a:pt x="0" y="1061593"/>
                  </a:cubicBezTo>
                  <a:lnTo>
                    <a:pt x="0" y="913638"/>
                  </a:lnTo>
                  <a:lnTo>
                    <a:pt x="6350" y="913638"/>
                  </a:lnTo>
                  <a:lnTo>
                    <a:pt x="0" y="913638"/>
                  </a:lnTo>
                  <a:moveTo>
                    <a:pt x="12700" y="913638"/>
                  </a:moveTo>
                  <a:lnTo>
                    <a:pt x="12700" y="1061593"/>
                  </a:lnTo>
                  <a:lnTo>
                    <a:pt x="6350" y="1061593"/>
                  </a:lnTo>
                  <a:lnTo>
                    <a:pt x="12700" y="1061593"/>
                  </a:lnTo>
                  <a:cubicBezTo>
                    <a:pt x="12700" y="1559179"/>
                    <a:pt x="417957" y="1962531"/>
                    <a:pt x="917829" y="1962531"/>
                  </a:cubicBezTo>
                  <a:lnTo>
                    <a:pt x="6088761" y="1962531"/>
                  </a:lnTo>
                  <a:cubicBezTo>
                    <a:pt x="6588760" y="1962531"/>
                    <a:pt x="6993890" y="1559179"/>
                    <a:pt x="6993890" y="1061593"/>
                  </a:cubicBezTo>
                  <a:lnTo>
                    <a:pt x="6993890" y="913638"/>
                  </a:lnTo>
                  <a:cubicBezTo>
                    <a:pt x="6993890" y="416052"/>
                    <a:pt x="6588760" y="12700"/>
                    <a:pt x="6088761" y="12700"/>
                  </a:cubicBezTo>
                  <a:lnTo>
                    <a:pt x="917829" y="12700"/>
                  </a:lnTo>
                  <a:lnTo>
                    <a:pt x="917829" y="6350"/>
                  </a:lnTo>
                  <a:lnTo>
                    <a:pt x="917829" y="12700"/>
                  </a:lnTo>
                  <a:cubicBezTo>
                    <a:pt x="417957" y="12700"/>
                    <a:pt x="12700" y="416052"/>
                    <a:pt x="12700" y="913638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9" name="TextBox 19"/>
          <p:cNvSpPr txBox="1"/>
          <p:nvPr/>
        </p:nvSpPr>
        <p:spPr>
          <a:xfrm>
            <a:off x="12343209" y="5336229"/>
            <a:ext cx="4659363" cy="933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Uniform Cost Search (UCS)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87476" y="6841484"/>
            <a:ext cx="8019459" cy="1038520"/>
            <a:chOff x="0" y="0"/>
            <a:chExt cx="10692613" cy="1384694"/>
          </a:xfrm>
        </p:grpSpPr>
        <p:sp>
          <p:nvSpPr>
            <p:cNvPr id="21" name="Freeform 21"/>
            <p:cNvSpPr/>
            <p:nvPr/>
          </p:nvSpPr>
          <p:spPr>
            <a:xfrm>
              <a:off x="6350" y="6350"/>
              <a:ext cx="10679938" cy="1372108"/>
            </a:xfrm>
            <a:custGeom>
              <a:avLst/>
              <a:gdLst/>
              <a:ahLst/>
              <a:cxnLst/>
              <a:rect l="l" t="t" r="r" b="b"/>
              <a:pathLst>
                <a:path w="10679938" h="1372108">
                  <a:moveTo>
                    <a:pt x="0" y="686054"/>
                  </a:moveTo>
                  <a:cubicBezTo>
                    <a:pt x="0" y="307086"/>
                    <a:pt x="309626" y="0"/>
                    <a:pt x="691515" y="0"/>
                  </a:cubicBezTo>
                  <a:lnTo>
                    <a:pt x="9988423" y="0"/>
                  </a:lnTo>
                  <a:cubicBezTo>
                    <a:pt x="10370312" y="0"/>
                    <a:pt x="10679938" y="307086"/>
                    <a:pt x="10679938" y="686054"/>
                  </a:cubicBezTo>
                  <a:cubicBezTo>
                    <a:pt x="10679938" y="1065022"/>
                    <a:pt x="10370312" y="1372108"/>
                    <a:pt x="9988423" y="1372108"/>
                  </a:cubicBezTo>
                  <a:lnTo>
                    <a:pt x="691515" y="1372108"/>
                  </a:lnTo>
                  <a:cubicBezTo>
                    <a:pt x="309626" y="1371981"/>
                    <a:pt x="0" y="1064895"/>
                    <a:pt x="0" y="68605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0692638" cy="1384808"/>
            </a:xfrm>
            <a:custGeom>
              <a:avLst/>
              <a:gdLst/>
              <a:ahLst/>
              <a:cxnLst/>
              <a:rect l="l" t="t" r="r" b="b"/>
              <a:pathLst>
                <a:path w="10692638" h="1384808">
                  <a:moveTo>
                    <a:pt x="0" y="692404"/>
                  </a:moveTo>
                  <a:cubicBezTo>
                    <a:pt x="0" y="309880"/>
                    <a:pt x="312547" y="0"/>
                    <a:pt x="697865" y="0"/>
                  </a:cubicBezTo>
                  <a:lnTo>
                    <a:pt x="9994773" y="0"/>
                  </a:lnTo>
                  <a:lnTo>
                    <a:pt x="9994773" y="6350"/>
                  </a:lnTo>
                  <a:lnTo>
                    <a:pt x="9994773" y="0"/>
                  </a:lnTo>
                  <a:cubicBezTo>
                    <a:pt x="10380091" y="0"/>
                    <a:pt x="10692638" y="309880"/>
                    <a:pt x="10692638" y="692404"/>
                  </a:cubicBezTo>
                  <a:lnTo>
                    <a:pt x="10686288" y="692404"/>
                  </a:lnTo>
                  <a:lnTo>
                    <a:pt x="10692638" y="692404"/>
                  </a:lnTo>
                  <a:lnTo>
                    <a:pt x="10686288" y="692404"/>
                  </a:lnTo>
                  <a:lnTo>
                    <a:pt x="10692638" y="692404"/>
                  </a:lnTo>
                  <a:cubicBezTo>
                    <a:pt x="10692638" y="1074801"/>
                    <a:pt x="10380091" y="1384808"/>
                    <a:pt x="9994773" y="1384808"/>
                  </a:cubicBezTo>
                  <a:lnTo>
                    <a:pt x="9994773" y="1378458"/>
                  </a:lnTo>
                  <a:lnTo>
                    <a:pt x="9994773" y="1384808"/>
                  </a:lnTo>
                  <a:lnTo>
                    <a:pt x="697865" y="1384808"/>
                  </a:lnTo>
                  <a:lnTo>
                    <a:pt x="697865" y="1378458"/>
                  </a:lnTo>
                  <a:lnTo>
                    <a:pt x="697865" y="1384808"/>
                  </a:lnTo>
                  <a:cubicBezTo>
                    <a:pt x="312547" y="1384681"/>
                    <a:pt x="0" y="1074801"/>
                    <a:pt x="0" y="692404"/>
                  </a:cubicBezTo>
                  <a:lnTo>
                    <a:pt x="6350" y="692404"/>
                  </a:lnTo>
                  <a:lnTo>
                    <a:pt x="0" y="692404"/>
                  </a:lnTo>
                  <a:moveTo>
                    <a:pt x="12700" y="692404"/>
                  </a:moveTo>
                  <a:lnTo>
                    <a:pt x="6350" y="692404"/>
                  </a:lnTo>
                  <a:lnTo>
                    <a:pt x="12700" y="692404"/>
                  </a:lnTo>
                  <a:cubicBezTo>
                    <a:pt x="12700" y="1067689"/>
                    <a:pt x="319405" y="1372108"/>
                    <a:pt x="697865" y="1372108"/>
                  </a:cubicBezTo>
                  <a:lnTo>
                    <a:pt x="9994773" y="1372108"/>
                  </a:lnTo>
                  <a:cubicBezTo>
                    <a:pt x="10373233" y="1372108"/>
                    <a:pt x="10679938" y="1067816"/>
                    <a:pt x="10679938" y="692404"/>
                  </a:cubicBezTo>
                  <a:cubicBezTo>
                    <a:pt x="10679938" y="316992"/>
                    <a:pt x="10373233" y="12700"/>
                    <a:pt x="9994773" y="12700"/>
                  </a:cubicBezTo>
                  <a:lnTo>
                    <a:pt x="697865" y="12700"/>
                  </a:lnTo>
                  <a:lnTo>
                    <a:pt x="697865" y="6350"/>
                  </a:lnTo>
                  <a:lnTo>
                    <a:pt x="697865" y="12700"/>
                  </a:lnTo>
                  <a:cubicBezTo>
                    <a:pt x="319405" y="12700"/>
                    <a:pt x="12700" y="316992"/>
                    <a:pt x="12700" y="6924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3" name="TextBox 23"/>
          <p:cNvSpPr txBox="1"/>
          <p:nvPr/>
        </p:nvSpPr>
        <p:spPr>
          <a:xfrm>
            <a:off x="1285284" y="7091658"/>
            <a:ext cx="3544043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A* Search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9280922" y="6841484"/>
            <a:ext cx="8019459" cy="1038520"/>
            <a:chOff x="0" y="0"/>
            <a:chExt cx="10692613" cy="1384694"/>
          </a:xfrm>
        </p:grpSpPr>
        <p:sp>
          <p:nvSpPr>
            <p:cNvPr id="25" name="Freeform 25"/>
            <p:cNvSpPr/>
            <p:nvPr/>
          </p:nvSpPr>
          <p:spPr>
            <a:xfrm>
              <a:off x="6350" y="6350"/>
              <a:ext cx="10679938" cy="1372108"/>
            </a:xfrm>
            <a:custGeom>
              <a:avLst/>
              <a:gdLst/>
              <a:ahLst/>
              <a:cxnLst/>
              <a:rect l="l" t="t" r="r" b="b"/>
              <a:pathLst>
                <a:path w="10679938" h="1372108">
                  <a:moveTo>
                    <a:pt x="0" y="686054"/>
                  </a:moveTo>
                  <a:cubicBezTo>
                    <a:pt x="0" y="307086"/>
                    <a:pt x="309626" y="0"/>
                    <a:pt x="691515" y="0"/>
                  </a:cubicBezTo>
                  <a:lnTo>
                    <a:pt x="9988423" y="0"/>
                  </a:lnTo>
                  <a:cubicBezTo>
                    <a:pt x="10370312" y="0"/>
                    <a:pt x="10679938" y="307086"/>
                    <a:pt x="10679938" y="686054"/>
                  </a:cubicBezTo>
                  <a:cubicBezTo>
                    <a:pt x="10679938" y="1065022"/>
                    <a:pt x="10370312" y="1372108"/>
                    <a:pt x="9988423" y="1372108"/>
                  </a:cubicBezTo>
                  <a:lnTo>
                    <a:pt x="691515" y="1372108"/>
                  </a:lnTo>
                  <a:cubicBezTo>
                    <a:pt x="309626" y="1371981"/>
                    <a:pt x="0" y="1064895"/>
                    <a:pt x="0" y="68605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6" name="Freeform 26"/>
            <p:cNvSpPr/>
            <p:nvPr/>
          </p:nvSpPr>
          <p:spPr>
            <a:xfrm>
              <a:off x="0" y="0"/>
              <a:ext cx="10692638" cy="1384808"/>
            </a:xfrm>
            <a:custGeom>
              <a:avLst/>
              <a:gdLst/>
              <a:ahLst/>
              <a:cxnLst/>
              <a:rect l="l" t="t" r="r" b="b"/>
              <a:pathLst>
                <a:path w="10692638" h="1384808">
                  <a:moveTo>
                    <a:pt x="0" y="692404"/>
                  </a:moveTo>
                  <a:cubicBezTo>
                    <a:pt x="0" y="309880"/>
                    <a:pt x="312547" y="0"/>
                    <a:pt x="697865" y="0"/>
                  </a:cubicBezTo>
                  <a:lnTo>
                    <a:pt x="9994773" y="0"/>
                  </a:lnTo>
                  <a:lnTo>
                    <a:pt x="9994773" y="6350"/>
                  </a:lnTo>
                  <a:lnTo>
                    <a:pt x="9994773" y="0"/>
                  </a:lnTo>
                  <a:cubicBezTo>
                    <a:pt x="10380091" y="0"/>
                    <a:pt x="10692638" y="309880"/>
                    <a:pt x="10692638" y="692404"/>
                  </a:cubicBezTo>
                  <a:lnTo>
                    <a:pt x="10686288" y="692404"/>
                  </a:lnTo>
                  <a:lnTo>
                    <a:pt x="10692638" y="692404"/>
                  </a:lnTo>
                  <a:lnTo>
                    <a:pt x="10686288" y="692404"/>
                  </a:lnTo>
                  <a:lnTo>
                    <a:pt x="10692638" y="692404"/>
                  </a:lnTo>
                  <a:cubicBezTo>
                    <a:pt x="10692638" y="1074801"/>
                    <a:pt x="10380091" y="1384808"/>
                    <a:pt x="9994773" y="1384808"/>
                  </a:cubicBezTo>
                  <a:lnTo>
                    <a:pt x="9994773" y="1378458"/>
                  </a:lnTo>
                  <a:lnTo>
                    <a:pt x="9994773" y="1384808"/>
                  </a:lnTo>
                  <a:lnTo>
                    <a:pt x="697865" y="1384808"/>
                  </a:lnTo>
                  <a:lnTo>
                    <a:pt x="697865" y="1378458"/>
                  </a:lnTo>
                  <a:lnTo>
                    <a:pt x="697865" y="1384808"/>
                  </a:lnTo>
                  <a:cubicBezTo>
                    <a:pt x="312547" y="1384681"/>
                    <a:pt x="0" y="1074801"/>
                    <a:pt x="0" y="692404"/>
                  </a:cubicBezTo>
                  <a:lnTo>
                    <a:pt x="6350" y="692404"/>
                  </a:lnTo>
                  <a:lnTo>
                    <a:pt x="0" y="692404"/>
                  </a:lnTo>
                  <a:moveTo>
                    <a:pt x="12700" y="692404"/>
                  </a:moveTo>
                  <a:lnTo>
                    <a:pt x="6350" y="692404"/>
                  </a:lnTo>
                  <a:lnTo>
                    <a:pt x="12700" y="692404"/>
                  </a:lnTo>
                  <a:cubicBezTo>
                    <a:pt x="12700" y="1067689"/>
                    <a:pt x="319405" y="1372108"/>
                    <a:pt x="697865" y="1372108"/>
                  </a:cubicBezTo>
                  <a:lnTo>
                    <a:pt x="9994773" y="1372108"/>
                  </a:lnTo>
                  <a:cubicBezTo>
                    <a:pt x="10373233" y="1372108"/>
                    <a:pt x="10679938" y="1067816"/>
                    <a:pt x="10679938" y="692404"/>
                  </a:cubicBezTo>
                  <a:cubicBezTo>
                    <a:pt x="10679938" y="316992"/>
                    <a:pt x="10373233" y="12700"/>
                    <a:pt x="9994773" y="12700"/>
                  </a:cubicBezTo>
                  <a:lnTo>
                    <a:pt x="697865" y="12700"/>
                  </a:lnTo>
                  <a:lnTo>
                    <a:pt x="697865" y="6350"/>
                  </a:lnTo>
                  <a:lnTo>
                    <a:pt x="697865" y="12700"/>
                  </a:lnTo>
                  <a:cubicBezTo>
                    <a:pt x="319405" y="12700"/>
                    <a:pt x="12700" y="316992"/>
                    <a:pt x="12700" y="6924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7" name="TextBox 27"/>
          <p:cNvSpPr txBox="1"/>
          <p:nvPr/>
        </p:nvSpPr>
        <p:spPr>
          <a:xfrm>
            <a:off x="9578731" y="7091658"/>
            <a:ext cx="5509470" cy="4905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Iterative Deepening DFS (IDDFS)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24063" y="51492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Freeform 6" descr="preencoded.png"/>
          <p:cNvSpPr/>
          <p:nvPr/>
        </p:nvSpPr>
        <p:spPr>
          <a:xfrm>
            <a:off x="0" y="0"/>
            <a:ext cx="6858000" cy="10287295"/>
          </a:xfrm>
          <a:custGeom>
            <a:avLst/>
            <a:gdLst/>
            <a:ahLst/>
            <a:cxnLst/>
            <a:rect l="l" t="t" r="r" b="b"/>
            <a:pathLst>
              <a:path w="6858000" h="10287295">
                <a:moveTo>
                  <a:pt x="0" y="0"/>
                </a:moveTo>
                <a:lnTo>
                  <a:pt x="6858000" y="0"/>
                </a:lnTo>
                <a:lnTo>
                  <a:pt x="6858000" y="10287295"/>
                </a:lnTo>
                <a:lnTo>
                  <a:pt x="0" y="1028729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" r="-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7593806" y="520903"/>
            <a:ext cx="7955309" cy="714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124"/>
              </a:lnSpc>
            </a:pPr>
            <a:r>
              <a:rPr lang="en-US" sz="4124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A* Search: The Optimal Choice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593806" y="1474146"/>
            <a:ext cx="9958388" cy="74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25"/>
              </a:lnSpc>
            </a:pP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A* Search emerged as the best-performing algorithm, primarily due to its efficient balance of exploring the search space and incorporating problem-specific knowledge via heuristics.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909027" y="2736647"/>
            <a:ext cx="3680822" cy="4321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62"/>
              </a:lnSpc>
            </a:pPr>
            <a:r>
              <a:rPr lang="en-US" sz="243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The Evaluation Function</a:t>
            </a:r>
          </a:p>
        </p:txBody>
      </p:sp>
      <p:sp>
        <p:nvSpPr>
          <p:cNvPr id="10" name="Freeform 10" descr="preencoded.png"/>
          <p:cNvSpPr/>
          <p:nvPr/>
        </p:nvSpPr>
        <p:spPr>
          <a:xfrm>
            <a:off x="7909027" y="3484064"/>
            <a:ext cx="9643167" cy="362398"/>
          </a:xfrm>
          <a:custGeom>
            <a:avLst/>
            <a:gdLst/>
            <a:ahLst/>
            <a:cxnLst/>
            <a:rect l="l" t="t" r="r" b="b"/>
            <a:pathLst>
              <a:path w="9643167" h="362398">
                <a:moveTo>
                  <a:pt x="0" y="0"/>
                </a:moveTo>
                <a:lnTo>
                  <a:pt x="9643167" y="0"/>
                </a:lnTo>
                <a:lnTo>
                  <a:pt x="9643167" y="362398"/>
                </a:lnTo>
                <a:lnTo>
                  <a:pt x="0" y="3623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222" b="-1222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7909027" y="4036219"/>
            <a:ext cx="9643167" cy="412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5070" lvl="1" indent="-122535" algn="l">
              <a:lnSpc>
                <a:spcPts val="2625"/>
              </a:lnSpc>
              <a:buFont typeface="Arial"/>
              <a:buChar char="•"/>
            </a:pPr>
            <a:r>
              <a:rPr lang="en-US" sz="16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g(n):</a:t>
            </a: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The actual cumulative cost from the initial state (total waiting cars so far).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909027" y="4446089"/>
            <a:ext cx="9643167" cy="748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45070" lvl="1" indent="-122535" algn="l">
              <a:lnSpc>
                <a:spcPts val="2625"/>
              </a:lnSpc>
              <a:buFont typeface="Arial"/>
              <a:buChar char="•"/>
            </a:pPr>
            <a:r>
              <a:rPr lang="en-US" sz="1625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h(n):</a:t>
            </a:r>
            <a:r>
              <a:rPr lang="en-US" sz="1625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The heuristic estimate of the cost to reach the goal (estimated waiting cars, often using maximum traffic in any direction).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7593806" y="2459536"/>
            <a:ext cx="28575" cy="2808980"/>
            <a:chOff x="0" y="0"/>
            <a:chExt cx="38100" cy="3745306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8100" cy="3745357"/>
            </a:xfrm>
            <a:custGeom>
              <a:avLst/>
              <a:gdLst/>
              <a:ahLst/>
              <a:cxnLst/>
              <a:rect l="l" t="t" r="r" b="b"/>
              <a:pathLst>
                <a:path w="38100" h="3745357">
                  <a:moveTo>
                    <a:pt x="0" y="0"/>
                  </a:moveTo>
                  <a:lnTo>
                    <a:pt x="38100" y="0"/>
                  </a:lnTo>
                  <a:lnTo>
                    <a:pt x="38100" y="3745357"/>
                  </a:lnTo>
                  <a:lnTo>
                    <a:pt x="0" y="3745357"/>
                  </a:ln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5" name="Group 15"/>
          <p:cNvGrpSpPr/>
          <p:nvPr/>
        </p:nvGrpSpPr>
        <p:grpSpPr>
          <a:xfrm>
            <a:off x="7589044" y="5500240"/>
            <a:ext cx="850402" cy="1270845"/>
            <a:chOff x="0" y="0"/>
            <a:chExt cx="1133869" cy="1694459"/>
          </a:xfrm>
        </p:grpSpPr>
        <p:sp>
          <p:nvSpPr>
            <p:cNvPr id="16" name="Freeform 16"/>
            <p:cNvSpPr/>
            <p:nvPr/>
          </p:nvSpPr>
          <p:spPr>
            <a:xfrm>
              <a:off x="6350" y="6350"/>
              <a:ext cx="1121156" cy="1681861"/>
            </a:xfrm>
            <a:custGeom>
              <a:avLst/>
              <a:gdLst/>
              <a:ahLst/>
              <a:cxnLst/>
              <a:rect l="l" t="t" r="r" b="b"/>
              <a:pathLst>
                <a:path w="1121156" h="1681861">
                  <a:moveTo>
                    <a:pt x="0" y="562737"/>
                  </a:moveTo>
                  <a:cubicBezTo>
                    <a:pt x="0" y="251968"/>
                    <a:pt x="250952" y="0"/>
                    <a:pt x="560578" y="0"/>
                  </a:cubicBezTo>
                  <a:cubicBezTo>
                    <a:pt x="870204" y="0"/>
                    <a:pt x="1121156" y="251968"/>
                    <a:pt x="1121156" y="562737"/>
                  </a:cubicBezTo>
                  <a:lnTo>
                    <a:pt x="1121156" y="1119124"/>
                  </a:lnTo>
                  <a:cubicBezTo>
                    <a:pt x="1121156" y="1429893"/>
                    <a:pt x="870204" y="1681861"/>
                    <a:pt x="560578" y="1681861"/>
                  </a:cubicBezTo>
                  <a:cubicBezTo>
                    <a:pt x="250952" y="1681861"/>
                    <a:pt x="0" y="1429893"/>
                    <a:pt x="0" y="111912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133856" cy="1694561"/>
            </a:xfrm>
            <a:custGeom>
              <a:avLst/>
              <a:gdLst/>
              <a:ahLst/>
              <a:cxnLst/>
              <a:rect l="l" t="t" r="r" b="b"/>
              <a:pathLst>
                <a:path w="1133856" h="1694561">
                  <a:moveTo>
                    <a:pt x="0" y="569087"/>
                  </a:moveTo>
                  <a:cubicBezTo>
                    <a:pt x="0" y="254762"/>
                    <a:pt x="253746" y="0"/>
                    <a:pt x="566928" y="0"/>
                  </a:cubicBezTo>
                  <a:cubicBezTo>
                    <a:pt x="568833" y="0"/>
                    <a:pt x="570738" y="889"/>
                    <a:pt x="571881" y="2413"/>
                  </a:cubicBezTo>
                  <a:lnTo>
                    <a:pt x="566928" y="6350"/>
                  </a:lnTo>
                  <a:lnTo>
                    <a:pt x="566928" y="0"/>
                  </a:lnTo>
                  <a:lnTo>
                    <a:pt x="566928" y="6350"/>
                  </a:lnTo>
                  <a:lnTo>
                    <a:pt x="566928" y="0"/>
                  </a:lnTo>
                  <a:cubicBezTo>
                    <a:pt x="880110" y="0"/>
                    <a:pt x="1133856" y="254762"/>
                    <a:pt x="1133856" y="569087"/>
                  </a:cubicBezTo>
                  <a:lnTo>
                    <a:pt x="1133856" y="1125474"/>
                  </a:lnTo>
                  <a:lnTo>
                    <a:pt x="1127506" y="1125474"/>
                  </a:lnTo>
                  <a:lnTo>
                    <a:pt x="1133856" y="1125474"/>
                  </a:lnTo>
                  <a:cubicBezTo>
                    <a:pt x="1133856" y="1439672"/>
                    <a:pt x="880110" y="1694561"/>
                    <a:pt x="566928" y="1694561"/>
                  </a:cubicBezTo>
                  <a:lnTo>
                    <a:pt x="566928" y="1688211"/>
                  </a:lnTo>
                  <a:lnTo>
                    <a:pt x="566928" y="1694561"/>
                  </a:lnTo>
                  <a:cubicBezTo>
                    <a:pt x="253746" y="1694434"/>
                    <a:pt x="0" y="1439672"/>
                    <a:pt x="0" y="1125474"/>
                  </a:cubicBezTo>
                  <a:lnTo>
                    <a:pt x="0" y="569087"/>
                  </a:lnTo>
                  <a:lnTo>
                    <a:pt x="6350" y="569087"/>
                  </a:lnTo>
                  <a:lnTo>
                    <a:pt x="0" y="569087"/>
                  </a:lnTo>
                  <a:moveTo>
                    <a:pt x="12700" y="569087"/>
                  </a:moveTo>
                  <a:lnTo>
                    <a:pt x="12700" y="1125474"/>
                  </a:lnTo>
                  <a:lnTo>
                    <a:pt x="6350" y="1125474"/>
                  </a:lnTo>
                  <a:lnTo>
                    <a:pt x="12700" y="1125474"/>
                  </a:lnTo>
                  <a:cubicBezTo>
                    <a:pt x="12700" y="1432814"/>
                    <a:pt x="260858" y="1681861"/>
                    <a:pt x="566928" y="1681861"/>
                  </a:cubicBezTo>
                  <a:cubicBezTo>
                    <a:pt x="872998" y="1681861"/>
                    <a:pt x="1121156" y="1432814"/>
                    <a:pt x="1121156" y="1125474"/>
                  </a:cubicBezTo>
                  <a:lnTo>
                    <a:pt x="1121156" y="569087"/>
                  </a:lnTo>
                  <a:lnTo>
                    <a:pt x="1127506" y="569087"/>
                  </a:lnTo>
                  <a:lnTo>
                    <a:pt x="1121156" y="569087"/>
                  </a:lnTo>
                  <a:cubicBezTo>
                    <a:pt x="1121156" y="261747"/>
                    <a:pt x="872998" y="12700"/>
                    <a:pt x="566928" y="12700"/>
                  </a:cubicBezTo>
                  <a:cubicBezTo>
                    <a:pt x="565023" y="12700"/>
                    <a:pt x="563118" y="11811"/>
                    <a:pt x="561975" y="10287"/>
                  </a:cubicBezTo>
                  <a:lnTo>
                    <a:pt x="566928" y="6350"/>
                  </a:lnTo>
                  <a:lnTo>
                    <a:pt x="566928" y="12700"/>
                  </a:lnTo>
                  <a:cubicBezTo>
                    <a:pt x="260858" y="12700"/>
                    <a:pt x="12700" y="261747"/>
                    <a:pt x="12700" y="569087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8" name="TextBox 18"/>
          <p:cNvSpPr txBox="1"/>
          <p:nvPr/>
        </p:nvSpPr>
        <p:spPr>
          <a:xfrm>
            <a:off x="7856639" y="5957592"/>
            <a:ext cx="315220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1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644833" y="5686577"/>
            <a:ext cx="2628005" cy="35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Fast Execution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7589044" y="6971709"/>
            <a:ext cx="850402" cy="1270845"/>
            <a:chOff x="0" y="0"/>
            <a:chExt cx="1133869" cy="1694459"/>
          </a:xfrm>
        </p:grpSpPr>
        <p:sp>
          <p:nvSpPr>
            <p:cNvPr id="21" name="Freeform 21"/>
            <p:cNvSpPr/>
            <p:nvPr/>
          </p:nvSpPr>
          <p:spPr>
            <a:xfrm>
              <a:off x="6350" y="6350"/>
              <a:ext cx="1121156" cy="1681861"/>
            </a:xfrm>
            <a:custGeom>
              <a:avLst/>
              <a:gdLst/>
              <a:ahLst/>
              <a:cxnLst/>
              <a:rect l="l" t="t" r="r" b="b"/>
              <a:pathLst>
                <a:path w="1121156" h="1681861">
                  <a:moveTo>
                    <a:pt x="0" y="562737"/>
                  </a:moveTo>
                  <a:cubicBezTo>
                    <a:pt x="0" y="251968"/>
                    <a:pt x="250952" y="0"/>
                    <a:pt x="560578" y="0"/>
                  </a:cubicBezTo>
                  <a:cubicBezTo>
                    <a:pt x="870204" y="0"/>
                    <a:pt x="1121156" y="251968"/>
                    <a:pt x="1121156" y="562737"/>
                  </a:cubicBezTo>
                  <a:lnTo>
                    <a:pt x="1121156" y="1119124"/>
                  </a:lnTo>
                  <a:cubicBezTo>
                    <a:pt x="1121156" y="1429893"/>
                    <a:pt x="870204" y="1681861"/>
                    <a:pt x="560578" y="1681861"/>
                  </a:cubicBezTo>
                  <a:cubicBezTo>
                    <a:pt x="250952" y="1681861"/>
                    <a:pt x="0" y="1429893"/>
                    <a:pt x="0" y="111912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2" name="Freeform 22"/>
            <p:cNvSpPr/>
            <p:nvPr/>
          </p:nvSpPr>
          <p:spPr>
            <a:xfrm>
              <a:off x="0" y="0"/>
              <a:ext cx="1133856" cy="1694561"/>
            </a:xfrm>
            <a:custGeom>
              <a:avLst/>
              <a:gdLst/>
              <a:ahLst/>
              <a:cxnLst/>
              <a:rect l="l" t="t" r="r" b="b"/>
              <a:pathLst>
                <a:path w="1133856" h="1694561">
                  <a:moveTo>
                    <a:pt x="0" y="569087"/>
                  </a:moveTo>
                  <a:cubicBezTo>
                    <a:pt x="0" y="254762"/>
                    <a:pt x="253746" y="0"/>
                    <a:pt x="566928" y="0"/>
                  </a:cubicBezTo>
                  <a:cubicBezTo>
                    <a:pt x="568833" y="0"/>
                    <a:pt x="570738" y="889"/>
                    <a:pt x="571881" y="2413"/>
                  </a:cubicBezTo>
                  <a:lnTo>
                    <a:pt x="566928" y="6350"/>
                  </a:lnTo>
                  <a:lnTo>
                    <a:pt x="566928" y="0"/>
                  </a:lnTo>
                  <a:lnTo>
                    <a:pt x="566928" y="6350"/>
                  </a:lnTo>
                  <a:lnTo>
                    <a:pt x="566928" y="0"/>
                  </a:lnTo>
                  <a:cubicBezTo>
                    <a:pt x="880110" y="0"/>
                    <a:pt x="1133856" y="254762"/>
                    <a:pt x="1133856" y="569087"/>
                  </a:cubicBezTo>
                  <a:lnTo>
                    <a:pt x="1133856" y="1125474"/>
                  </a:lnTo>
                  <a:lnTo>
                    <a:pt x="1127506" y="1125474"/>
                  </a:lnTo>
                  <a:lnTo>
                    <a:pt x="1133856" y="1125474"/>
                  </a:lnTo>
                  <a:cubicBezTo>
                    <a:pt x="1133856" y="1439672"/>
                    <a:pt x="880110" y="1694561"/>
                    <a:pt x="566928" y="1694561"/>
                  </a:cubicBezTo>
                  <a:lnTo>
                    <a:pt x="566928" y="1688211"/>
                  </a:lnTo>
                  <a:lnTo>
                    <a:pt x="566928" y="1694561"/>
                  </a:lnTo>
                  <a:cubicBezTo>
                    <a:pt x="253746" y="1694434"/>
                    <a:pt x="0" y="1439672"/>
                    <a:pt x="0" y="1125474"/>
                  </a:cubicBezTo>
                  <a:lnTo>
                    <a:pt x="0" y="569087"/>
                  </a:lnTo>
                  <a:lnTo>
                    <a:pt x="6350" y="569087"/>
                  </a:lnTo>
                  <a:lnTo>
                    <a:pt x="0" y="569087"/>
                  </a:lnTo>
                  <a:moveTo>
                    <a:pt x="12700" y="569087"/>
                  </a:moveTo>
                  <a:lnTo>
                    <a:pt x="12700" y="1125474"/>
                  </a:lnTo>
                  <a:lnTo>
                    <a:pt x="6350" y="1125474"/>
                  </a:lnTo>
                  <a:lnTo>
                    <a:pt x="12700" y="1125474"/>
                  </a:lnTo>
                  <a:cubicBezTo>
                    <a:pt x="12700" y="1432814"/>
                    <a:pt x="260858" y="1681861"/>
                    <a:pt x="566928" y="1681861"/>
                  </a:cubicBezTo>
                  <a:cubicBezTo>
                    <a:pt x="872998" y="1681861"/>
                    <a:pt x="1121156" y="1432814"/>
                    <a:pt x="1121156" y="1125474"/>
                  </a:cubicBezTo>
                  <a:lnTo>
                    <a:pt x="1121156" y="569087"/>
                  </a:lnTo>
                  <a:lnTo>
                    <a:pt x="1127506" y="569087"/>
                  </a:lnTo>
                  <a:lnTo>
                    <a:pt x="1121156" y="569087"/>
                  </a:lnTo>
                  <a:cubicBezTo>
                    <a:pt x="1121156" y="261747"/>
                    <a:pt x="872998" y="12700"/>
                    <a:pt x="566928" y="12700"/>
                  </a:cubicBezTo>
                  <a:cubicBezTo>
                    <a:pt x="565023" y="12700"/>
                    <a:pt x="563118" y="11811"/>
                    <a:pt x="561975" y="10287"/>
                  </a:cubicBezTo>
                  <a:lnTo>
                    <a:pt x="566928" y="6350"/>
                  </a:lnTo>
                  <a:lnTo>
                    <a:pt x="566928" y="12700"/>
                  </a:lnTo>
                  <a:cubicBezTo>
                    <a:pt x="260858" y="12700"/>
                    <a:pt x="12700" y="261747"/>
                    <a:pt x="12700" y="569087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3" name="TextBox 23"/>
          <p:cNvSpPr txBox="1"/>
          <p:nvPr/>
        </p:nvSpPr>
        <p:spPr>
          <a:xfrm>
            <a:off x="7856639" y="7429052"/>
            <a:ext cx="315220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8644833" y="7158037"/>
            <a:ext cx="2701233" cy="35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Guaranteed Optimal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7589044" y="8443170"/>
            <a:ext cx="850402" cy="1270845"/>
            <a:chOff x="0" y="0"/>
            <a:chExt cx="1133869" cy="1694459"/>
          </a:xfrm>
        </p:grpSpPr>
        <p:sp>
          <p:nvSpPr>
            <p:cNvPr id="26" name="Freeform 26"/>
            <p:cNvSpPr/>
            <p:nvPr/>
          </p:nvSpPr>
          <p:spPr>
            <a:xfrm>
              <a:off x="6350" y="6350"/>
              <a:ext cx="1121156" cy="1681861"/>
            </a:xfrm>
            <a:custGeom>
              <a:avLst/>
              <a:gdLst/>
              <a:ahLst/>
              <a:cxnLst/>
              <a:rect l="l" t="t" r="r" b="b"/>
              <a:pathLst>
                <a:path w="1121156" h="1681861">
                  <a:moveTo>
                    <a:pt x="0" y="562737"/>
                  </a:moveTo>
                  <a:cubicBezTo>
                    <a:pt x="0" y="251968"/>
                    <a:pt x="250952" y="0"/>
                    <a:pt x="560578" y="0"/>
                  </a:cubicBezTo>
                  <a:cubicBezTo>
                    <a:pt x="870204" y="0"/>
                    <a:pt x="1121156" y="251968"/>
                    <a:pt x="1121156" y="562737"/>
                  </a:cubicBezTo>
                  <a:lnTo>
                    <a:pt x="1121156" y="1119124"/>
                  </a:lnTo>
                  <a:cubicBezTo>
                    <a:pt x="1121156" y="1429893"/>
                    <a:pt x="870204" y="1681861"/>
                    <a:pt x="560578" y="1681861"/>
                  </a:cubicBezTo>
                  <a:cubicBezTo>
                    <a:pt x="250952" y="1681861"/>
                    <a:pt x="0" y="1429893"/>
                    <a:pt x="0" y="111912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7" name="Freeform 27"/>
            <p:cNvSpPr/>
            <p:nvPr/>
          </p:nvSpPr>
          <p:spPr>
            <a:xfrm>
              <a:off x="0" y="0"/>
              <a:ext cx="1133856" cy="1694561"/>
            </a:xfrm>
            <a:custGeom>
              <a:avLst/>
              <a:gdLst/>
              <a:ahLst/>
              <a:cxnLst/>
              <a:rect l="l" t="t" r="r" b="b"/>
              <a:pathLst>
                <a:path w="1133856" h="1694561">
                  <a:moveTo>
                    <a:pt x="0" y="569087"/>
                  </a:moveTo>
                  <a:cubicBezTo>
                    <a:pt x="0" y="254762"/>
                    <a:pt x="253746" y="0"/>
                    <a:pt x="566928" y="0"/>
                  </a:cubicBezTo>
                  <a:cubicBezTo>
                    <a:pt x="568833" y="0"/>
                    <a:pt x="570738" y="889"/>
                    <a:pt x="571881" y="2413"/>
                  </a:cubicBezTo>
                  <a:lnTo>
                    <a:pt x="566928" y="6350"/>
                  </a:lnTo>
                  <a:lnTo>
                    <a:pt x="566928" y="0"/>
                  </a:lnTo>
                  <a:lnTo>
                    <a:pt x="566928" y="6350"/>
                  </a:lnTo>
                  <a:lnTo>
                    <a:pt x="566928" y="0"/>
                  </a:lnTo>
                  <a:cubicBezTo>
                    <a:pt x="880110" y="0"/>
                    <a:pt x="1133856" y="254762"/>
                    <a:pt x="1133856" y="569087"/>
                  </a:cubicBezTo>
                  <a:lnTo>
                    <a:pt x="1133856" y="1125474"/>
                  </a:lnTo>
                  <a:lnTo>
                    <a:pt x="1127506" y="1125474"/>
                  </a:lnTo>
                  <a:lnTo>
                    <a:pt x="1133856" y="1125474"/>
                  </a:lnTo>
                  <a:cubicBezTo>
                    <a:pt x="1133856" y="1439672"/>
                    <a:pt x="880110" y="1694561"/>
                    <a:pt x="566928" y="1694561"/>
                  </a:cubicBezTo>
                  <a:lnTo>
                    <a:pt x="566928" y="1688211"/>
                  </a:lnTo>
                  <a:lnTo>
                    <a:pt x="566928" y="1694561"/>
                  </a:lnTo>
                  <a:cubicBezTo>
                    <a:pt x="253746" y="1694434"/>
                    <a:pt x="0" y="1439672"/>
                    <a:pt x="0" y="1125474"/>
                  </a:cubicBezTo>
                  <a:lnTo>
                    <a:pt x="0" y="569087"/>
                  </a:lnTo>
                  <a:lnTo>
                    <a:pt x="6350" y="569087"/>
                  </a:lnTo>
                  <a:lnTo>
                    <a:pt x="0" y="569087"/>
                  </a:lnTo>
                  <a:moveTo>
                    <a:pt x="12700" y="569087"/>
                  </a:moveTo>
                  <a:lnTo>
                    <a:pt x="12700" y="1125474"/>
                  </a:lnTo>
                  <a:lnTo>
                    <a:pt x="6350" y="1125474"/>
                  </a:lnTo>
                  <a:lnTo>
                    <a:pt x="12700" y="1125474"/>
                  </a:lnTo>
                  <a:cubicBezTo>
                    <a:pt x="12700" y="1432814"/>
                    <a:pt x="260858" y="1681861"/>
                    <a:pt x="566928" y="1681861"/>
                  </a:cubicBezTo>
                  <a:cubicBezTo>
                    <a:pt x="872998" y="1681861"/>
                    <a:pt x="1121156" y="1432814"/>
                    <a:pt x="1121156" y="1125474"/>
                  </a:cubicBezTo>
                  <a:lnTo>
                    <a:pt x="1121156" y="569087"/>
                  </a:lnTo>
                  <a:lnTo>
                    <a:pt x="1127506" y="569087"/>
                  </a:lnTo>
                  <a:lnTo>
                    <a:pt x="1121156" y="569087"/>
                  </a:lnTo>
                  <a:cubicBezTo>
                    <a:pt x="1121156" y="261747"/>
                    <a:pt x="872998" y="12700"/>
                    <a:pt x="566928" y="12700"/>
                  </a:cubicBezTo>
                  <a:cubicBezTo>
                    <a:pt x="565023" y="12700"/>
                    <a:pt x="563118" y="11811"/>
                    <a:pt x="561975" y="10287"/>
                  </a:cubicBezTo>
                  <a:lnTo>
                    <a:pt x="566928" y="6350"/>
                  </a:lnTo>
                  <a:lnTo>
                    <a:pt x="566928" y="12700"/>
                  </a:lnTo>
                  <a:cubicBezTo>
                    <a:pt x="260858" y="12700"/>
                    <a:pt x="12700" y="261747"/>
                    <a:pt x="12700" y="569087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8" name="TextBox 28"/>
          <p:cNvSpPr txBox="1"/>
          <p:nvPr/>
        </p:nvSpPr>
        <p:spPr>
          <a:xfrm>
            <a:off x="7856639" y="8900522"/>
            <a:ext cx="315220" cy="375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37"/>
              </a:lnSpc>
            </a:pPr>
            <a:r>
              <a:rPr lang="en-US" sz="2437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8644833" y="8629498"/>
            <a:ext cx="2628005" cy="357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2062" dirty="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Balanced Decisions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715861" y="819598"/>
            <a:ext cx="9202636" cy="7058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00"/>
              </a:lnSpc>
            </a:pPr>
            <a:r>
              <a:rPr lang="en-US" sz="4000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Simulation and Performance Metrics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15861" y="1858270"/>
            <a:ext cx="16856278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system undergoes extensive simulation to validate the AI's effectiveness against fixed-time controls.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15861" y="4302623"/>
            <a:ext cx="16856278" cy="28575"/>
            <a:chOff x="0" y="0"/>
            <a:chExt cx="22475038" cy="381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2475062" cy="38100"/>
            </a:xfrm>
            <a:custGeom>
              <a:avLst/>
              <a:gdLst/>
              <a:ahLst/>
              <a:cxnLst/>
              <a:rect l="l" t="t" r="r" b="b"/>
              <a:pathLst>
                <a:path w="22475062" h="38100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lnTo>
                    <a:pt x="22456012" y="0"/>
                  </a:lnTo>
                  <a:cubicBezTo>
                    <a:pt x="22466553" y="0"/>
                    <a:pt x="22475062" y="8509"/>
                    <a:pt x="22475062" y="19050"/>
                  </a:cubicBezTo>
                  <a:cubicBezTo>
                    <a:pt x="22475062" y="29591"/>
                    <a:pt x="22466553" y="38100"/>
                    <a:pt x="22456012" y="38100"/>
                  </a:cubicBezTo>
                  <a:lnTo>
                    <a:pt x="19050" y="38100"/>
                  </a:lnTo>
                  <a:cubicBezTo>
                    <a:pt x="8509" y="38100"/>
                    <a:pt x="0" y="29591"/>
                    <a:pt x="0" y="19050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0" name="Group 10"/>
          <p:cNvGrpSpPr/>
          <p:nvPr/>
        </p:nvGrpSpPr>
        <p:grpSpPr>
          <a:xfrm>
            <a:off x="4851644" y="3689004"/>
            <a:ext cx="28575" cy="613620"/>
            <a:chOff x="0" y="0"/>
            <a:chExt cx="38100" cy="81815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8100" cy="818134"/>
            </a:xfrm>
            <a:custGeom>
              <a:avLst/>
              <a:gdLst/>
              <a:ahLst/>
              <a:cxnLst/>
              <a:rect l="l" t="t" r="r" b="b"/>
              <a:pathLst>
                <a:path w="38100" h="81813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799084"/>
                  </a:lnTo>
                  <a:cubicBezTo>
                    <a:pt x="38100" y="809625"/>
                    <a:pt x="29591" y="818134"/>
                    <a:pt x="19050" y="818134"/>
                  </a:cubicBezTo>
                  <a:cubicBezTo>
                    <a:pt x="8509" y="818134"/>
                    <a:pt x="0" y="809625"/>
                    <a:pt x="0" y="79908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2" name="Group 12"/>
          <p:cNvGrpSpPr/>
          <p:nvPr/>
        </p:nvGrpSpPr>
        <p:grpSpPr>
          <a:xfrm>
            <a:off x="4789284" y="4225976"/>
            <a:ext cx="153295" cy="153295"/>
            <a:chOff x="0" y="0"/>
            <a:chExt cx="204394" cy="20439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204470" cy="204470"/>
            </a:xfrm>
            <a:custGeom>
              <a:avLst/>
              <a:gdLst/>
              <a:ahLst/>
              <a:cxnLst/>
              <a:rect l="l" t="t" r="r" b="b"/>
              <a:pathLst>
                <a:path w="204470" h="204470">
                  <a:moveTo>
                    <a:pt x="0" y="102235"/>
                  </a:moveTo>
                  <a:cubicBezTo>
                    <a:pt x="0" y="45720"/>
                    <a:pt x="45720" y="0"/>
                    <a:pt x="102235" y="0"/>
                  </a:cubicBezTo>
                  <a:cubicBezTo>
                    <a:pt x="158750" y="0"/>
                    <a:pt x="204470" y="45720"/>
                    <a:pt x="204470" y="102235"/>
                  </a:cubicBezTo>
                  <a:cubicBezTo>
                    <a:pt x="204470" y="158750"/>
                    <a:pt x="158750" y="204470"/>
                    <a:pt x="102235" y="204470"/>
                  </a:cubicBezTo>
                  <a:cubicBezTo>
                    <a:pt x="45720" y="204470"/>
                    <a:pt x="0" y="158623"/>
                    <a:pt x="0" y="102235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14" name="Group 14"/>
          <p:cNvGrpSpPr/>
          <p:nvPr/>
        </p:nvGrpSpPr>
        <p:grpSpPr>
          <a:xfrm>
            <a:off x="711098" y="2486920"/>
            <a:ext cx="8309820" cy="1206846"/>
            <a:chOff x="0" y="0"/>
            <a:chExt cx="11079759" cy="1609128"/>
          </a:xfrm>
        </p:grpSpPr>
        <p:sp>
          <p:nvSpPr>
            <p:cNvPr id="15" name="Freeform 15"/>
            <p:cNvSpPr/>
            <p:nvPr/>
          </p:nvSpPr>
          <p:spPr>
            <a:xfrm>
              <a:off x="6350" y="6350"/>
              <a:ext cx="11067035" cy="1596390"/>
            </a:xfrm>
            <a:custGeom>
              <a:avLst/>
              <a:gdLst/>
              <a:ahLst/>
              <a:cxnLst/>
              <a:rect l="l" t="t" r="r" b="b"/>
              <a:pathLst>
                <a:path w="11067035" h="1596390">
                  <a:moveTo>
                    <a:pt x="0" y="114554"/>
                  </a:moveTo>
                  <a:cubicBezTo>
                    <a:pt x="0" y="51308"/>
                    <a:pt x="51689" y="0"/>
                    <a:pt x="115316" y="0"/>
                  </a:cubicBezTo>
                  <a:lnTo>
                    <a:pt x="10951718" y="0"/>
                  </a:lnTo>
                  <a:cubicBezTo>
                    <a:pt x="11015473" y="0"/>
                    <a:pt x="11067035" y="51308"/>
                    <a:pt x="11067035" y="114554"/>
                  </a:cubicBezTo>
                  <a:lnTo>
                    <a:pt x="11067035" y="1481836"/>
                  </a:lnTo>
                  <a:cubicBezTo>
                    <a:pt x="11067035" y="1545082"/>
                    <a:pt x="11015345" y="1596390"/>
                    <a:pt x="10951718" y="1596390"/>
                  </a:cubicBezTo>
                  <a:lnTo>
                    <a:pt x="115316" y="1596390"/>
                  </a:lnTo>
                  <a:cubicBezTo>
                    <a:pt x="51562" y="1596390"/>
                    <a:pt x="0" y="1545082"/>
                    <a:pt x="0" y="148183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11079735" cy="1609090"/>
            </a:xfrm>
            <a:custGeom>
              <a:avLst/>
              <a:gdLst/>
              <a:ahLst/>
              <a:cxnLst/>
              <a:rect l="l" t="t" r="r" b="b"/>
              <a:pathLst>
                <a:path w="11079735" h="1609090">
                  <a:moveTo>
                    <a:pt x="0" y="120904"/>
                  </a:moveTo>
                  <a:cubicBezTo>
                    <a:pt x="0" y="54102"/>
                    <a:pt x="54483" y="0"/>
                    <a:pt x="121666" y="0"/>
                  </a:cubicBezTo>
                  <a:lnTo>
                    <a:pt x="10958068" y="0"/>
                  </a:lnTo>
                  <a:lnTo>
                    <a:pt x="10958068" y="6350"/>
                  </a:lnTo>
                  <a:lnTo>
                    <a:pt x="10958068" y="0"/>
                  </a:lnTo>
                  <a:cubicBezTo>
                    <a:pt x="11025251" y="0"/>
                    <a:pt x="11079735" y="54102"/>
                    <a:pt x="11079735" y="120904"/>
                  </a:cubicBezTo>
                  <a:lnTo>
                    <a:pt x="11073385" y="120904"/>
                  </a:lnTo>
                  <a:lnTo>
                    <a:pt x="11079735" y="120904"/>
                  </a:lnTo>
                  <a:lnTo>
                    <a:pt x="11079735" y="1488186"/>
                  </a:lnTo>
                  <a:lnTo>
                    <a:pt x="11073385" y="1488186"/>
                  </a:lnTo>
                  <a:lnTo>
                    <a:pt x="11079735" y="1488186"/>
                  </a:lnTo>
                  <a:cubicBezTo>
                    <a:pt x="11079735" y="1554988"/>
                    <a:pt x="11025251" y="1609090"/>
                    <a:pt x="10958068" y="1609090"/>
                  </a:cubicBezTo>
                  <a:lnTo>
                    <a:pt x="10958068" y="1602740"/>
                  </a:lnTo>
                  <a:lnTo>
                    <a:pt x="10958068" y="1609090"/>
                  </a:lnTo>
                  <a:lnTo>
                    <a:pt x="121666" y="1609090"/>
                  </a:lnTo>
                  <a:lnTo>
                    <a:pt x="121666" y="1602740"/>
                  </a:lnTo>
                  <a:lnTo>
                    <a:pt x="121666" y="1609090"/>
                  </a:lnTo>
                  <a:cubicBezTo>
                    <a:pt x="54483" y="1609090"/>
                    <a:pt x="0" y="1554988"/>
                    <a:pt x="0" y="1488186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1488186"/>
                  </a:lnTo>
                  <a:lnTo>
                    <a:pt x="6350" y="1488186"/>
                  </a:lnTo>
                  <a:lnTo>
                    <a:pt x="12700" y="1488186"/>
                  </a:lnTo>
                  <a:cubicBezTo>
                    <a:pt x="12700" y="1547876"/>
                    <a:pt x="61468" y="1596390"/>
                    <a:pt x="121666" y="1596390"/>
                  </a:cubicBezTo>
                  <a:lnTo>
                    <a:pt x="10958068" y="1596390"/>
                  </a:lnTo>
                  <a:cubicBezTo>
                    <a:pt x="11018266" y="1596390"/>
                    <a:pt x="11067035" y="1547876"/>
                    <a:pt x="11067035" y="1488186"/>
                  </a:cubicBezTo>
                  <a:lnTo>
                    <a:pt x="11067035" y="120904"/>
                  </a:lnTo>
                  <a:cubicBezTo>
                    <a:pt x="11067035" y="61214"/>
                    <a:pt x="11018266" y="12700"/>
                    <a:pt x="10958068" y="12700"/>
                  </a:cubicBezTo>
                  <a:lnTo>
                    <a:pt x="121666" y="12700"/>
                  </a:lnTo>
                  <a:lnTo>
                    <a:pt x="121666" y="6350"/>
                  </a:lnTo>
                  <a:lnTo>
                    <a:pt x="121666" y="12700"/>
                  </a:lnTo>
                  <a:cubicBezTo>
                    <a:pt x="61468" y="12700"/>
                    <a:pt x="12700" y="61214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17" name="TextBox 17"/>
          <p:cNvSpPr txBox="1"/>
          <p:nvPr/>
        </p:nvSpPr>
        <p:spPr>
          <a:xfrm>
            <a:off x="3587506" y="2667591"/>
            <a:ext cx="2556872" cy="35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Simulation Run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29878" y="3071660"/>
            <a:ext cx="7872260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Each test runs for </a:t>
            </a:r>
            <a:r>
              <a:rPr lang="en-US" sz="1562" b="1">
                <a:solidFill>
                  <a:srgbClr val="E5E0DF"/>
                </a:solidFill>
                <a:latin typeface="Roboto Bold"/>
                <a:ea typeface="Roboto Bold"/>
                <a:cs typeface="Roboto Bold"/>
                <a:sym typeface="Roboto Bold"/>
              </a:rPr>
              <a:t>300 time steps</a:t>
            </a: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, providing sufficient data for analysis.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9129560" y="4302623"/>
            <a:ext cx="28575" cy="613620"/>
            <a:chOff x="0" y="0"/>
            <a:chExt cx="38100" cy="81815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38100" cy="818134"/>
            </a:xfrm>
            <a:custGeom>
              <a:avLst/>
              <a:gdLst/>
              <a:ahLst/>
              <a:cxnLst/>
              <a:rect l="l" t="t" r="r" b="b"/>
              <a:pathLst>
                <a:path w="38100" h="81813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799084"/>
                  </a:lnTo>
                  <a:cubicBezTo>
                    <a:pt x="38100" y="809625"/>
                    <a:pt x="29591" y="818134"/>
                    <a:pt x="19050" y="818134"/>
                  </a:cubicBezTo>
                  <a:cubicBezTo>
                    <a:pt x="8509" y="818134"/>
                    <a:pt x="0" y="809625"/>
                    <a:pt x="0" y="79908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1" name="Group 21"/>
          <p:cNvGrpSpPr/>
          <p:nvPr/>
        </p:nvGrpSpPr>
        <p:grpSpPr>
          <a:xfrm>
            <a:off x="9067209" y="4225976"/>
            <a:ext cx="153295" cy="153295"/>
            <a:chOff x="0" y="0"/>
            <a:chExt cx="204394" cy="204394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4470" cy="204470"/>
            </a:xfrm>
            <a:custGeom>
              <a:avLst/>
              <a:gdLst/>
              <a:ahLst/>
              <a:cxnLst/>
              <a:rect l="l" t="t" r="r" b="b"/>
              <a:pathLst>
                <a:path w="204470" h="204470">
                  <a:moveTo>
                    <a:pt x="0" y="102235"/>
                  </a:moveTo>
                  <a:cubicBezTo>
                    <a:pt x="0" y="45720"/>
                    <a:pt x="45720" y="0"/>
                    <a:pt x="102235" y="0"/>
                  </a:cubicBezTo>
                  <a:cubicBezTo>
                    <a:pt x="158750" y="0"/>
                    <a:pt x="204470" y="45720"/>
                    <a:pt x="204470" y="102235"/>
                  </a:cubicBezTo>
                  <a:cubicBezTo>
                    <a:pt x="204470" y="158750"/>
                    <a:pt x="158750" y="204470"/>
                    <a:pt x="102235" y="204470"/>
                  </a:cubicBezTo>
                  <a:cubicBezTo>
                    <a:pt x="45720" y="204470"/>
                    <a:pt x="0" y="158623"/>
                    <a:pt x="0" y="102235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23" name="Group 23"/>
          <p:cNvGrpSpPr/>
          <p:nvPr/>
        </p:nvGrpSpPr>
        <p:grpSpPr>
          <a:xfrm>
            <a:off x="4989014" y="4911481"/>
            <a:ext cx="8309820" cy="1206846"/>
            <a:chOff x="0" y="0"/>
            <a:chExt cx="11079759" cy="1609128"/>
          </a:xfrm>
        </p:grpSpPr>
        <p:sp>
          <p:nvSpPr>
            <p:cNvPr id="24" name="Freeform 24"/>
            <p:cNvSpPr/>
            <p:nvPr/>
          </p:nvSpPr>
          <p:spPr>
            <a:xfrm>
              <a:off x="6350" y="6350"/>
              <a:ext cx="11067035" cy="1596390"/>
            </a:xfrm>
            <a:custGeom>
              <a:avLst/>
              <a:gdLst/>
              <a:ahLst/>
              <a:cxnLst/>
              <a:rect l="l" t="t" r="r" b="b"/>
              <a:pathLst>
                <a:path w="11067035" h="1596390">
                  <a:moveTo>
                    <a:pt x="0" y="114554"/>
                  </a:moveTo>
                  <a:cubicBezTo>
                    <a:pt x="0" y="51308"/>
                    <a:pt x="51689" y="0"/>
                    <a:pt x="115316" y="0"/>
                  </a:cubicBezTo>
                  <a:lnTo>
                    <a:pt x="10951718" y="0"/>
                  </a:lnTo>
                  <a:cubicBezTo>
                    <a:pt x="11015473" y="0"/>
                    <a:pt x="11067035" y="51308"/>
                    <a:pt x="11067035" y="114554"/>
                  </a:cubicBezTo>
                  <a:lnTo>
                    <a:pt x="11067035" y="1481836"/>
                  </a:lnTo>
                  <a:cubicBezTo>
                    <a:pt x="11067035" y="1545082"/>
                    <a:pt x="11015345" y="1596390"/>
                    <a:pt x="10951718" y="1596390"/>
                  </a:cubicBezTo>
                  <a:lnTo>
                    <a:pt x="115316" y="1596390"/>
                  </a:lnTo>
                  <a:cubicBezTo>
                    <a:pt x="51562" y="1596390"/>
                    <a:pt x="0" y="1545082"/>
                    <a:pt x="0" y="148183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0" y="0"/>
              <a:ext cx="11079735" cy="1609090"/>
            </a:xfrm>
            <a:custGeom>
              <a:avLst/>
              <a:gdLst/>
              <a:ahLst/>
              <a:cxnLst/>
              <a:rect l="l" t="t" r="r" b="b"/>
              <a:pathLst>
                <a:path w="11079735" h="1609090">
                  <a:moveTo>
                    <a:pt x="0" y="120904"/>
                  </a:moveTo>
                  <a:cubicBezTo>
                    <a:pt x="0" y="54102"/>
                    <a:pt x="54483" y="0"/>
                    <a:pt x="121666" y="0"/>
                  </a:cubicBezTo>
                  <a:lnTo>
                    <a:pt x="10958068" y="0"/>
                  </a:lnTo>
                  <a:lnTo>
                    <a:pt x="10958068" y="6350"/>
                  </a:lnTo>
                  <a:lnTo>
                    <a:pt x="10958068" y="0"/>
                  </a:lnTo>
                  <a:cubicBezTo>
                    <a:pt x="11025251" y="0"/>
                    <a:pt x="11079735" y="54102"/>
                    <a:pt x="11079735" y="120904"/>
                  </a:cubicBezTo>
                  <a:lnTo>
                    <a:pt x="11073385" y="120904"/>
                  </a:lnTo>
                  <a:lnTo>
                    <a:pt x="11079735" y="120904"/>
                  </a:lnTo>
                  <a:lnTo>
                    <a:pt x="11079735" y="1488186"/>
                  </a:lnTo>
                  <a:lnTo>
                    <a:pt x="11073385" y="1488186"/>
                  </a:lnTo>
                  <a:lnTo>
                    <a:pt x="11079735" y="1488186"/>
                  </a:lnTo>
                  <a:cubicBezTo>
                    <a:pt x="11079735" y="1554988"/>
                    <a:pt x="11025251" y="1609090"/>
                    <a:pt x="10958068" y="1609090"/>
                  </a:cubicBezTo>
                  <a:lnTo>
                    <a:pt x="10958068" y="1602740"/>
                  </a:lnTo>
                  <a:lnTo>
                    <a:pt x="10958068" y="1609090"/>
                  </a:lnTo>
                  <a:lnTo>
                    <a:pt x="121666" y="1609090"/>
                  </a:lnTo>
                  <a:lnTo>
                    <a:pt x="121666" y="1602740"/>
                  </a:lnTo>
                  <a:lnTo>
                    <a:pt x="121666" y="1609090"/>
                  </a:lnTo>
                  <a:cubicBezTo>
                    <a:pt x="54483" y="1609090"/>
                    <a:pt x="0" y="1554988"/>
                    <a:pt x="0" y="1488186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1488186"/>
                  </a:lnTo>
                  <a:lnTo>
                    <a:pt x="6350" y="1488186"/>
                  </a:lnTo>
                  <a:lnTo>
                    <a:pt x="12700" y="1488186"/>
                  </a:lnTo>
                  <a:cubicBezTo>
                    <a:pt x="12700" y="1547876"/>
                    <a:pt x="61468" y="1596390"/>
                    <a:pt x="121666" y="1596390"/>
                  </a:cubicBezTo>
                  <a:lnTo>
                    <a:pt x="10958068" y="1596390"/>
                  </a:lnTo>
                  <a:cubicBezTo>
                    <a:pt x="11018266" y="1596390"/>
                    <a:pt x="11067035" y="1547876"/>
                    <a:pt x="11067035" y="1488186"/>
                  </a:cubicBezTo>
                  <a:lnTo>
                    <a:pt x="11067035" y="120904"/>
                  </a:lnTo>
                  <a:cubicBezTo>
                    <a:pt x="11067035" y="61214"/>
                    <a:pt x="11018266" y="12700"/>
                    <a:pt x="10958068" y="12700"/>
                  </a:cubicBezTo>
                  <a:lnTo>
                    <a:pt x="121666" y="12700"/>
                  </a:lnTo>
                  <a:lnTo>
                    <a:pt x="121666" y="6350"/>
                  </a:lnTo>
                  <a:lnTo>
                    <a:pt x="121666" y="12700"/>
                  </a:lnTo>
                  <a:cubicBezTo>
                    <a:pt x="61468" y="12700"/>
                    <a:pt x="12700" y="61214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26" name="TextBox 26"/>
          <p:cNvSpPr txBox="1"/>
          <p:nvPr/>
        </p:nvSpPr>
        <p:spPr>
          <a:xfrm>
            <a:off x="7865421" y="5092151"/>
            <a:ext cx="2556872" cy="35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Planning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207794" y="5496220"/>
            <a:ext cx="7872260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At every step, the AI forecasts future states and determines the optimal action.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13407628" y="3689004"/>
            <a:ext cx="28575" cy="613620"/>
            <a:chOff x="0" y="0"/>
            <a:chExt cx="38100" cy="818159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38100" cy="818134"/>
            </a:xfrm>
            <a:custGeom>
              <a:avLst/>
              <a:gdLst/>
              <a:ahLst/>
              <a:cxnLst/>
              <a:rect l="l" t="t" r="r" b="b"/>
              <a:pathLst>
                <a:path w="38100" h="818134">
                  <a:moveTo>
                    <a:pt x="0" y="19050"/>
                  </a:moveTo>
                  <a:cubicBezTo>
                    <a:pt x="0" y="8509"/>
                    <a:pt x="8509" y="0"/>
                    <a:pt x="19050" y="0"/>
                  </a:cubicBezTo>
                  <a:cubicBezTo>
                    <a:pt x="29591" y="0"/>
                    <a:pt x="38100" y="8509"/>
                    <a:pt x="38100" y="19050"/>
                  </a:cubicBezTo>
                  <a:lnTo>
                    <a:pt x="38100" y="799084"/>
                  </a:lnTo>
                  <a:cubicBezTo>
                    <a:pt x="38100" y="809625"/>
                    <a:pt x="29591" y="818134"/>
                    <a:pt x="19050" y="818134"/>
                  </a:cubicBezTo>
                  <a:cubicBezTo>
                    <a:pt x="8509" y="818134"/>
                    <a:pt x="0" y="809625"/>
                    <a:pt x="0" y="79908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0" name="Group 30"/>
          <p:cNvGrpSpPr/>
          <p:nvPr/>
        </p:nvGrpSpPr>
        <p:grpSpPr>
          <a:xfrm>
            <a:off x="13345268" y="4225976"/>
            <a:ext cx="153295" cy="153295"/>
            <a:chOff x="0" y="0"/>
            <a:chExt cx="204394" cy="204394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204470" cy="204470"/>
            </a:xfrm>
            <a:custGeom>
              <a:avLst/>
              <a:gdLst/>
              <a:ahLst/>
              <a:cxnLst/>
              <a:rect l="l" t="t" r="r" b="b"/>
              <a:pathLst>
                <a:path w="204470" h="204470">
                  <a:moveTo>
                    <a:pt x="0" y="102235"/>
                  </a:moveTo>
                  <a:cubicBezTo>
                    <a:pt x="0" y="45720"/>
                    <a:pt x="45720" y="0"/>
                    <a:pt x="102235" y="0"/>
                  </a:cubicBezTo>
                  <a:cubicBezTo>
                    <a:pt x="158750" y="0"/>
                    <a:pt x="204470" y="45720"/>
                    <a:pt x="204470" y="102235"/>
                  </a:cubicBezTo>
                  <a:cubicBezTo>
                    <a:pt x="204470" y="158750"/>
                    <a:pt x="158750" y="204470"/>
                    <a:pt x="102235" y="204470"/>
                  </a:cubicBezTo>
                  <a:cubicBezTo>
                    <a:pt x="45720" y="204470"/>
                    <a:pt x="0" y="158623"/>
                    <a:pt x="0" y="102235"/>
                  </a:cubicBezTo>
                  <a:close/>
                </a:path>
              </a:pathLst>
            </a:custGeom>
            <a:solidFill>
              <a:srgbClr val="F2F2F3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32" name="Group 32"/>
          <p:cNvGrpSpPr/>
          <p:nvPr/>
        </p:nvGrpSpPr>
        <p:grpSpPr>
          <a:xfrm>
            <a:off x="9267082" y="2486920"/>
            <a:ext cx="8309820" cy="1206846"/>
            <a:chOff x="0" y="0"/>
            <a:chExt cx="11079759" cy="1609128"/>
          </a:xfrm>
        </p:grpSpPr>
        <p:sp>
          <p:nvSpPr>
            <p:cNvPr id="33" name="Freeform 33"/>
            <p:cNvSpPr/>
            <p:nvPr/>
          </p:nvSpPr>
          <p:spPr>
            <a:xfrm>
              <a:off x="6350" y="6350"/>
              <a:ext cx="11067035" cy="1596390"/>
            </a:xfrm>
            <a:custGeom>
              <a:avLst/>
              <a:gdLst/>
              <a:ahLst/>
              <a:cxnLst/>
              <a:rect l="l" t="t" r="r" b="b"/>
              <a:pathLst>
                <a:path w="11067035" h="1596390">
                  <a:moveTo>
                    <a:pt x="0" y="114554"/>
                  </a:moveTo>
                  <a:cubicBezTo>
                    <a:pt x="0" y="51308"/>
                    <a:pt x="51689" y="0"/>
                    <a:pt x="115316" y="0"/>
                  </a:cubicBezTo>
                  <a:lnTo>
                    <a:pt x="10951718" y="0"/>
                  </a:lnTo>
                  <a:cubicBezTo>
                    <a:pt x="11015473" y="0"/>
                    <a:pt x="11067035" y="51308"/>
                    <a:pt x="11067035" y="114554"/>
                  </a:cubicBezTo>
                  <a:lnTo>
                    <a:pt x="11067035" y="1481836"/>
                  </a:lnTo>
                  <a:cubicBezTo>
                    <a:pt x="11067035" y="1545082"/>
                    <a:pt x="11015345" y="1596390"/>
                    <a:pt x="10951718" y="1596390"/>
                  </a:cubicBezTo>
                  <a:lnTo>
                    <a:pt x="115316" y="1596390"/>
                  </a:lnTo>
                  <a:cubicBezTo>
                    <a:pt x="51562" y="1596390"/>
                    <a:pt x="0" y="1545082"/>
                    <a:pt x="0" y="1481836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34" name="Freeform 34"/>
            <p:cNvSpPr/>
            <p:nvPr/>
          </p:nvSpPr>
          <p:spPr>
            <a:xfrm>
              <a:off x="0" y="0"/>
              <a:ext cx="11079735" cy="1609090"/>
            </a:xfrm>
            <a:custGeom>
              <a:avLst/>
              <a:gdLst/>
              <a:ahLst/>
              <a:cxnLst/>
              <a:rect l="l" t="t" r="r" b="b"/>
              <a:pathLst>
                <a:path w="11079735" h="1609090">
                  <a:moveTo>
                    <a:pt x="0" y="120904"/>
                  </a:moveTo>
                  <a:cubicBezTo>
                    <a:pt x="0" y="54102"/>
                    <a:pt x="54483" y="0"/>
                    <a:pt x="121666" y="0"/>
                  </a:cubicBezTo>
                  <a:lnTo>
                    <a:pt x="10958068" y="0"/>
                  </a:lnTo>
                  <a:lnTo>
                    <a:pt x="10958068" y="6350"/>
                  </a:lnTo>
                  <a:lnTo>
                    <a:pt x="10958068" y="0"/>
                  </a:lnTo>
                  <a:cubicBezTo>
                    <a:pt x="11025251" y="0"/>
                    <a:pt x="11079735" y="54102"/>
                    <a:pt x="11079735" y="120904"/>
                  </a:cubicBezTo>
                  <a:lnTo>
                    <a:pt x="11073385" y="120904"/>
                  </a:lnTo>
                  <a:lnTo>
                    <a:pt x="11079735" y="120904"/>
                  </a:lnTo>
                  <a:lnTo>
                    <a:pt x="11079735" y="1488186"/>
                  </a:lnTo>
                  <a:lnTo>
                    <a:pt x="11073385" y="1488186"/>
                  </a:lnTo>
                  <a:lnTo>
                    <a:pt x="11079735" y="1488186"/>
                  </a:lnTo>
                  <a:cubicBezTo>
                    <a:pt x="11079735" y="1554988"/>
                    <a:pt x="11025251" y="1609090"/>
                    <a:pt x="10958068" y="1609090"/>
                  </a:cubicBezTo>
                  <a:lnTo>
                    <a:pt x="10958068" y="1602740"/>
                  </a:lnTo>
                  <a:lnTo>
                    <a:pt x="10958068" y="1609090"/>
                  </a:lnTo>
                  <a:lnTo>
                    <a:pt x="121666" y="1609090"/>
                  </a:lnTo>
                  <a:lnTo>
                    <a:pt x="121666" y="1602740"/>
                  </a:lnTo>
                  <a:lnTo>
                    <a:pt x="121666" y="1609090"/>
                  </a:lnTo>
                  <a:cubicBezTo>
                    <a:pt x="54483" y="1609090"/>
                    <a:pt x="0" y="1554988"/>
                    <a:pt x="0" y="1488186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1488186"/>
                  </a:lnTo>
                  <a:lnTo>
                    <a:pt x="6350" y="1488186"/>
                  </a:lnTo>
                  <a:lnTo>
                    <a:pt x="12700" y="1488186"/>
                  </a:lnTo>
                  <a:cubicBezTo>
                    <a:pt x="12700" y="1547876"/>
                    <a:pt x="61468" y="1596390"/>
                    <a:pt x="121666" y="1596390"/>
                  </a:cubicBezTo>
                  <a:lnTo>
                    <a:pt x="10958068" y="1596390"/>
                  </a:lnTo>
                  <a:cubicBezTo>
                    <a:pt x="11018266" y="1596390"/>
                    <a:pt x="11067035" y="1547876"/>
                    <a:pt x="11067035" y="1488186"/>
                  </a:cubicBezTo>
                  <a:lnTo>
                    <a:pt x="11067035" y="120904"/>
                  </a:lnTo>
                  <a:cubicBezTo>
                    <a:pt x="11067035" y="61214"/>
                    <a:pt x="11018266" y="12700"/>
                    <a:pt x="10958068" y="12700"/>
                  </a:cubicBezTo>
                  <a:lnTo>
                    <a:pt x="121666" y="12700"/>
                  </a:lnTo>
                  <a:lnTo>
                    <a:pt x="121666" y="6350"/>
                  </a:lnTo>
                  <a:lnTo>
                    <a:pt x="121666" y="12700"/>
                  </a:lnTo>
                  <a:cubicBezTo>
                    <a:pt x="61468" y="12700"/>
                    <a:pt x="12700" y="61214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35" name="TextBox 35"/>
          <p:cNvSpPr txBox="1"/>
          <p:nvPr/>
        </p:nvSpPr>
        <p:spPr>
          <a:xfrm>
            <a:off x="12143480" y="2667591"/>
            <a:ext cx="2556872" cy="357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Execution &amp; Update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9485862" y="3071660"/>
            <a:ext cx="7872260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chosen action is applied, and the traffic environment is updated accordingly.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715861" y="6372673"/>
            <a:ext cx="5102276" cy="4311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375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Key Performance Indicators (KPIs)</a:t>
            </a:r>
          </a:p>
        </p:txBody>
      </p:sp>
      <p:grpSp>
        <p:nvGrpSpPr>
          <p:cNvPr id="38" name="Group 38"/>
          <p:cNvGrpSpPr/>
          <p:nvPr/>
        </p:nvGrpSpPr>
        <p:grpSpPr>
          <a:xfrm>
            <a:off x="711098" y="7208044"/>
            <a:ext cx="7537552" cy="265214"/>
            <a:chOff x="0" y="0"/>
            <a:chExt cx="10050069" cy="353619"/>
          </a:xfrm>
        </p:grpSpPr>
        <p:sp>
          <p:nvSpPr>
            <p:cNvPr id="39" name="Freeform 39"/>
            <p:cNvSpPr/>
            <p:nvPr/>
          </p:nvSpPr>
          <p:spPr>
            <a:xfrm>
              <a:off x="6350" y="6350"/>
              <a:ext cx="10037318" cy="340868"/>
            </a:xfrm>
            <a:custGeom>
              <a:avLst/>
              <a:gdLst/>
              <a:ahLst/>
              <a:cxnLst/>
              <a:rect l="l" t="t" r="r" b="b"/>
              <a:pathLst>
                <a:path w="10037318" h="340868">
                  <a:moveTo>
                    <a:pt x="0" y="114554"/>
                  </a:moveTo>
                  <a:cubicBezTo>
                    <a:pt x="0" y="51308"/>
                    <a:pt x="53086" y="0"/>
                    <a:pt x="118618" y="0"/>
                  </a:cubicBezTo>
                  <a:lnTo>
                    <a:pt x="9918700" y="0"/>
                  </a:lnTo>
                  <a:cubicBezTo>
                    <a:pt x="9984232" y="0"/>
                    <a:pt x="10037318" y="51308"/>
                    <a:pt x="10037318" y="114554"/>
                  </a:cubicBezTo>
                  <a:lnTo>
                    <a:pt x="10037318" y="226314"/>
                  </a:lnTo>
                  <a:cubicBezTo>
                    <a:pt x="10037318" y="289560"/>
                    <a:pt x="9984232" y="340868"/>
                    <a:pt x="9918700" y="340868"/>
                  </a:cubicBezTo>
                  <a:lnTo>
                    <a:pt x="118618" y="340868"/>
                  </a:lnTo>
                  <a:cubicBezTo>
                    <a:pt x="53086" y="340868"/>
                    <a:pt x="0" y="289687"/>
                    <a:pt x="0" y="22631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40" name="Freeform 40"/>
            <p:cNvSpPr/>
            <p:nvPr/>
          </p:nvSpPr>
          <p:spPr>
            <a:xfrm>
              <a:off x="0" y="0"/>
              <a:ext cx="10050018" cy="353568"/>
            </a:xfrm>
            <a:custGeom>
              <a:avLst/>
              <a:gdLst/>
              <a:ahLst/>
              <a:cxnLst/>
              <a:rect l="l" t="t" r="r" b="b"/>
              <a:pathLst>
                <a:path w="10050018" h="353568">
                  <a:moveTo>
                    <a:pt x="0" y="120904"/>
                  </a:moveTo>
                  <a:cubicBezTo>
                    <a:pt x="0" y="53975"/>
                    <a:pt x="56134" y="0"/>
                    <a:pt x="124968" y="0"/>
                  </a:cubicBezTo>
                  <a:lnTo>
                    <a:pt x="9925050" y="0"/>
                  </a:lnTo>
                  <a:lnTo>
                    <a:pt x="9925050" y="6350"/>
                  </a:lnTo>
                  <a:lnTo>
                    <a:pt x="9925050" y="0"/>
                  </a:lnTo>
                  <a:cubicBezTo>
                    <a:pt x="9993884" y="0"/>
                    <a:pt x="10050018" y="53975"/>
                    <a:pt x="10050018" y="120904"/>
                  </a:cubicBezTo>
                  <a:lnTo>
                    <a:pt x="10043668" y="120904"/>
                  </a:lnTo>
                  <a:lnTo>
                    <a:pt x="10050018" y="120904"/>
                  </a:lnTo>
                  <a:lnTo>
                    <a:pt x="10050018" y="232664"/>
                  </a:lnTo>
                  <a:lnTo>
                    <a:pt x="10043668" y="232664"/>
                  </a:lnTo>
                  <a:lnTo>
                    <a:pt x="10050018" y="232664"/>
                  </a:lnTo>
                  <a:cubicBezTo>
                    <a:pt x="10050018" y="299593"/>
                    <a:pt x="9993884" y="353568"/>
                    <a:pt x="9925050" y="353568"/>
                  </a:cubicBezTo>
                  <a:lnTo>
                    <a:pt x="9925050" y="347218"/>
                  </a:lnTo>
                  <a:lnTo>
                    <a:pt x="9925050" y="353568"/>
                  </a:lnTo>
                  <a:lnTo>
                    <a:pt x="124968" y="353568"/>
                  </a:lnTo>
                  <a:lnTo>
                    <a:pt x="124968" y="347218"/>
                  </a:lnTo>
                  <a:lnTo>
                    <a:pt x="124968" y="353568"/>
                  </a:lnTo>
                  <a:cubicBezTo>
                    <a:pt x="56134" y="353568"/>
                    <a:pt x="0" y="299720"/>
                    <a:pt x="0" y="232664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232664"/>
                  </a:lnTo>
                  <a:lnTo>
                    <a:pt x="6350" y="232664"/>
                  </a:lnTo>
                  <a:lnTo>
                    <a:pt x="12700" y="232664"/>
                  </a:lnTo>
                  <a:cubicBezTo>
                    <a:pt x="12700" y="292227"/>
                    <a:pt x="62738" y="340868"/>
                    <a:pt x="124968" y="340868"/>
                  </a:cubicBezTo>
                  <a:lnTo>
                    <a:pt x="9925050" y="340868"/>
                  </a:lnTo>
                  <a:cubicBezTo>
                    <a:pt x="9987280" y="340868"/>
                    <a:pt x="10037318" y="292227"/>
                    <a:pt x="10037318" y="232664"/>
                  </a:cubicBezTo>
                  <a:lnTo>
                    <a:pt x="10037318" y="120904"/>
                  </a:lnTo>
                  <a:cubicBezTo>
                    <a:pt x="10037318" y="61341"/>
                    <a:pt x="9987280" y="12700"/>
                    <a:pt x="9925050" y="12700"/>
                  </a:cubicBezTo>
                  <a:lnTo>
                    <a:pt x="124968" y="12700"/>
                  </a:lnTo>
                  <a:lnTo>
                    <a:pt x="124968" y="6350"/>
                  </a:lnTo>
                  <a:lnTo>
                    <a:pt x="124968" y="12700"/>
                  </a:lnTo>
                  <a:cubicBezTo>
                    <a:pt x="62738" y="12700"/>
                    <a:pt x="12700" y="61341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1" name="TextBox 41"/>
          <p:cNvSpPr txBox="1"/>
          <p:nvPr/>
        </p:nvSpPr>
        <p:spPr>
          <a:xfrm>
            <a:off x="8397183" y="7222331"/>
            <a:ext cx="618973" cy="246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Total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715861" y="7647832"/>
            <a:ext cx="8300295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Total Waiting Cars</a:t>
            </a:r>
          </a:p>
        </p:txBody>
      </p:sp>
      <p:grpSp>
        <p:nvGrpSpPr>
          <p:cNvPr id="43" name="Group 43"/>
          <p:cNvGrpSpPr/>
          <p:nvPr/>
        </p:nvGrpSpPr>
        <p:grpSpPr>
          <a:xfrm>
            <a:off x="9267082" y="7208044"/>
            <a:ext cx="7677598" cy="265214"/>
            <a:chOff x="0" y="0"/>
            <a:chExt cx="10236797" cy="353619"/>
          </a:xfrm>
        </p:grpSpPr>
        <p:sp>
          <p:nvSpPr>
            <p:cNvPr id="44" name="Freeform 44"/>
            <p:cNvSpPr/>
            <p:nvPr/>
          </p:nvSpPr>
          <p:spPr>
            <a:xfrm>
              <a:off x="6350" y="6350"/>
              <a:ext cx="10224008" cy="340868"/>
            </a:xfrm>
            <a:custGeom>
              <a:avLst/>
              <a:gdLst/>
              <a:ahLst/>
              <a:cxnLst/>
              <a:rect l="l" t="t" r="r" b="b"/>
              <a:pathLst>
                <a:path w="10224008" h="340868">
                  <a:moveTo>
                    <a:pt x="0" y="114554"/>
                  </a:moveTo>
                  <a:cubicBezTo>
                    <a:pt x="0" y="51308"/>
                    <a:pt x="53086" y="0"/>
                    <a:pt x="118618" y="0"/>
                  </a:cubicBezTo>
                  <a:lnTo>
                    <a:pt x="10105390" y="0"/>
                  </a:lnTo>
                  <a:cubicBezTo>
                    <a:pt x="10170922" y="0"/>
                    <a:pt x="10224008" y="51308"/>
                    <a:pt x="10224008" y="114554"/>
                  </a:cubicBezTo>
                  <a:lnTo>
                    <a:pt x="10224008" y="226314"/>
                  </a:lnTo>
                  <a:cubicBezTo>
                    <a:pt x="10224008" y="289560"/>
                    <a:pt x="10170922" y="340868"/>
                    <a:pt x="10105390" y="340868"/>
                  </a:cubicBezTo>
                  <a:lnTo>
                    <a:pt x="118618" y="340868"/>
                  </a:lnTo>
                  <a:cubicBezTo>
                    <a:pt x="53086" y="340868"/>
                    <a:pt x="0" y="289687"/>
                    <a:pt x="0" y="22631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45" name="Freeform 45"/>
            <p:cNvSpPr/>
            <p:nvPr/>
          </p:nvSpPr>
          <p:spPr>
            <a:xfrm>
              <a:off x="0" y="0"/>
              <a:ext cx="10236708" cy="353568"/>
            </a:xfrm>
            <a:custGeom>
              <a:avLst/>
              <a:gdLst/>
              <a:ahLst/>
              <a:cxnLst/>
              <a:rect l="l" t="t" r="r" b="b"/>
              <a:pathLst>
                <a:path w="10236708" h="353568">
                  <a:moveTo>
                    <a:pt x="0" y="120904"/>
                  </a:moveTo>
                  <a:cubicBezTo>
                    <a:pt x="0" y="53975"/>
                    <a:pt x="56134" y="0"/>
                    <a:pt x="124968" y="0"/>
                  </a:cubicBezTo>
                  <a:lnTo>
                    <a:pt x="10111740" y="0"/>
                  </a:lnTo>
                  <a:lnTo>
                    <a:pt x="10111740" y="6350"/>
                  </a:lnTo>
                  <a:lnTo>
                    <a:pt x="10111740" y="0"/>
                  </a:lnTo>
                  <a:cubicBezTo>
                    <a:pt x="10180574" y="0"/>
                    <a:pt x="10236708" y="53975"/>
                    <a:pt x="10236708" y="120904"/>
                  </a:cubicBezTo>
                  <a:lnTo>
                    <a:pt x="10230358" y="120904"/>
                  </a:lnTo>
                  <a:lnTo>
                    <a:pt x="10236708" y="120904"/>
                  </a:lnTo>
                  <a:lnTo>
                    <a:pt x="10236708" y="232664"/>
                  </a:lnTo>
                  <a:lnTo>
                    <a:pt x="10230358" y="232664"/>
                  </a:lnTo>
                  <a:lnTo>
                    <a:pt x="10236708" y="232664"/>
                  </a:lnTo>
                  <a:cubicBezTo>
                    <a:pt x="10236708" y="299593"/>
                    <a:pt x="10180574" y="353568"/>
                    <a:pt x="10111740" y="353568"/>
                  </a:cubicBezTo>
                  <a:lnTo>
                    <a:pt x="10111740" y="347218"/>
                  </a:lnTo>
                  <a:lnTo>
                    <a:pt x="10111740" y="353568"/>
                  </a:lnTo>
                  <a:lnTo>
                    <a:pt x="124968" y="353568"/>
                  </a:lnTo>
                  <a:lnTo>
                    <a:pt x="124968" y="347218"/>
                  </a:lnTo>
                  <a:lnTo>
                    <a:pt x="124968" y="353568"/>
                  </a:lnTo>
                  <a:cubicBezTo>
                    <a:pt x="56134" y="353568"/>
                    <a:pt x="0" y="299720"/>
                    <a:pt x="0" y="232664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232664"/>
                  </a:lnTo>
                  <a:lnTo>
                    <a:pt x="6350" y="232664"/>
                  </a:lnTo>
                  <a:lnTo>
                    <a:pt x="12700" y="232664"/>
                  </a:lnTo>
                  <a:cubicBezTo>
                    <a:pt x="12700" y="292227"/>
                    <a:pt x="62738" y="340868"/>
                    <a:pt x="124968" y="340868"/>
                  </a:cubicBezTo>
                  <a:lnTo>
                    <a:pt x="10111740" y="340868"/>
                  </a:lnTo>
                  <a:cubicBezTo>
                    <a:pt x="10173970" y="340868"/>
                    <a:pt x="10224008" y="292227"/>
                    <a:pt x="10224008" y="232664"/>
                  </a:cubicBezTo>
                  <a:lnTo>
                    <a:pt x="10224008" y="120904"/>
                  </a:lnTo>
                  <a:cubicBezTo>
                    <a:pt x="10224008" y="61341"/>
                    <a:pt x="10173970" y="12700"/>
                    <a:pt x="10111740" y="12700"/>
                  </a:cubicBezTo>
                  <a:lnTo>
                    <a:pt x="124968" y="12700"/>
                  </a:lnTo>
                  <a:lnTo>
                    <a:pt x="124968" y="6350"/>
                  </a:lnTo>
                  <a:lnTo>
                    <a:pt x="124968" y="12700"/>
                  </a:lnTo>
                  <a:cubicBezTo>
                    <a:pt x="62738" y="12700"/>
                    <a:pt x="12700" y="61341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46" name="TextBox 46"/>
          <p:cNvSpPr txBox="1"/>
          <p:nvPr/>
        </p:nvSpPr>
        <p:spPr>
          <a:xfrm>
            <a:off x="17093203" y="7222331"/>
            <a:ext cx="478927" cy="246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Avg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9271845" y="7647832"/>
            <a:ext cx="8300295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Average Wait Time per Car</a:t>
            </a:r>
          </a:p>
        </p:txBody>
      </p:sp>
      <p:grpSp>
        <p:nvGrpSpPr>
          <p:cNvPr id="48" name="Group 48"/>
          <p:cNvGrpSpPr/>
          <p:nvPr/>
        </p:nvGrpSpPr>
        <p:grpSpPr>
          <a:xfrm>
            <a:off x="711098" y="8557622"/>
            <a:ext cx="7044928" cy="265214"/>
            <a:chOff x="0" y="0"/>
            <a:chExt cx="9393238" cy="353619"/>
          </a:xfrm>
        </p:grpSpPr>
        <p:sp>
          <p:nvSpPr>
            <p:cNvPr id="49" name="Freeform 49"/>
            <p:cNvSpPr/>
            <p:nvPr/>
          </p:nvSpPr>
          <p:spPr>
            <a:xfrm>
              <a:off x="6350" y="6350"/>
              <a:ext cx="9380475" cy="340868"/>
            </a:xfrm>
            <a:custGeom>
              <a:avLst/>
              <a:gdLst/>
              <a:ahLst/>
              <a:cxnLst/>
              <a:rect l="l" t="t" r="r" b="b"/>
              <a:pathLst>
                <a:path w="9380475" h="340868">
                  <a:moveTo>
                    <a:pt x="0" y="114554"/>
                  </a:moveTo>
                  <a:cubicBezTo>
                    <a:pt x="0" y="51308"/>
                    <a:pt x="53086" y="0"/>
                    <a:pt x="118618" y="0"/>
                  </a:cubicBezTo>
                  <a:lnTo>
                    <a:pt x="9261856" y="0"/>
                  </a:lnTo>
                  <a:cubicBezTo>
                    <a:pt x="9327388" y="0"/>
                    <a:pt x="9380475" y="51308"/>
                    <a:pt x="9380475" y="114554"/>
                  </a:cubicBezTo>
                  <a:lnTo>
                    <a:pt x="9380475" y="226314"/>
                  </a:lnTo>
                  <a:cubicBezTo>
                    <a:pt x="9380475" y="289560"/>
                    <a:pt x="9327388" y="340868"/>
                    <a:pt x="9261856" y="340868"/>
                  </a:cubicBezTo>
                  <a:lnTo>
                    <a:pt x="118618" y="340868"/>
                  </a:lnTo>
                  <a:cubicBezTo>
                    <a:pt x="53086" y="340868"/>
                    <a:pt x="0" y="289687"/>
                    <a:pt x="0" y="22631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50" name="Freeform 50"/>
            <p:cNvSpPr/>
            <p:nvPr/>
          </p:nvSpPr>
          <p:spPr>
            <a:xfrm>
              <a:off x="0" y="0"/>
              <a:ext cx="9393175" cy="353568"/>
            </a:xfrm>
            <a:custGeom>
              <a:avLst/>
              <a:gdLst/>
              <a:ahLst/>
              <a:cxnLst/>
              <a:rect l="l" t="t" r="r" b="b"/>
              <a:pathLst>
                <a:path w="9393175" h="353568">
                  <a:moveTo>
                    <a:pt x="0" y="120904"/>
                  </a:moveTo>
                  <a:cubicBezTo>
                    <a:pt x="0" y="53975"/>
                    <a:pt x="56134" y="0"/>
                    <a:pt x="124968" y="0"/>
                  </a:cubicBezTo>
                  <a:lnTo>
                    <a:pt x="9268206" y="0"/>
                  </a:lnTo>
                  <a:lnTo>
                    <a:pt x="9268206" y="6350"/>
                  </a:lnTo>
                  <a:lnTo>
                    <a:pt x="9268206" y="0"/>
                  </a:lnTo>
                  <a:cubicBezTo>
                    <a:pt x="9337040" y="0"/>
                    <a:pt x="9393175" y="53975"/>
                    <a:pt x="9393175" y="120904"/>
                  </a:cubicBezTo>
                  <a:lnTo>
                    <a:pt x="9386825" y="120904"/>
                  </a:lnTo>
                  <a:lnTo>
                    <a:pt x="9393175" y="120904"/>
                  </a:lnTo>
                  <a:lnTo>
                    <a:pt x="9393175" y="232664"/>
                  </a:lnTo>
                  <a:lnTo>
                    <a:pt x="9386825" y="232664"/>
                  </a:lnTo>
                  <a:lnTo>
                    <a:pt x="9393175" y="232664"/>
                  </a:lnTo>
                  <a:cubicBezTo>
                    <a:pt x="9393175" y="299593"/>
                    <a:pt x="9337040" y="353568"/>
                    <a:pt x="9268206" y="353568"/>
                  </a:cubicBezTo>
                  <a:lnTo>
                    <a:pt x="9268206" y="347218"/>
                  </a:lnTo>
                  <a:lnTo>
                    <a:pt x="9268206" y="353568"/>
                  </a:lnTo>
                  <a:lnTo>
                    <a:pt x="124968" y="353568"/>
                  </a:lnTo>
                  <a:lnTo>
                    <a:pt x="124968" y="347218"/>
                  </a:lnTo>
                  <a:lnTo>
                    <a:pt x="124968" y="353568"/>
                  </a:lnTo>
                  <a:cubicBezTo>
                    <a:pt x="56134" y="353568"/>
                    <a:pt x="0" y="299720"/>
                    <a:pt x="0" y="232664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232664"/>
                  </a:lnTo>
                  <a:lnTo>
                    <a:pt x="6350" y="232664"/>
                  </a:lnTo>
                  <a:lnTo>
                    <a:pt x="12700" y="232664"/>
                  </a:lnTo>
                  <a:cubicBezTo>
                    <a:pt x="12700" y="292227"/>
                    <a:pt x="62738" y="340868"/>
                    <a:pt x="124968" y="340868"/>
                  </a:cubicBezTo>
                  <a:lnTo>
                    <a:pt x="9268206" y="340868"/>
                  </a:lnTo>
                  <a:cubicBezTo>
                    <a:pt x="9330437" y="340868"/>
                    <a:pt x="9380475" y="292227"/>
                    <a:pt x="9380475" y="232664"/>
                  </a:cubicBezTo>
                  <a:lnTo>
                    <a:pt x="9380475" y="120904"/>
                  </a:lnTo>
                  <a:cubicBezTo>
                    <a:pt x="9380475" y="61341"/>
                    <a:pt x="9330437" y="12700"/>
                    <a:pt x="9268206" y="12700"/>
                  </a:cubicBezTo>
                  <a:lnTo>
                    <a:pt x="124968" y="12700"/>
                  </a:lnTo>
                  <a:lnTo>
                    <a:pt x="124968" y="6350"/>
                  </a:lnTo>
                  <a:lnTo>
                    <a:pt x="124968" y="12700"/>
                  </a:lnTo>
                  <a:cubicBezTo>
                    <a:pt x="62738" y="12700"/>
                    <a:pt x="12700" y="61341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51" name="TextBox 51"/>
          <p:cNvSpPr txBox="1"/>
          <p:nvPr/>
        </p:nvSpPr>
        <p:spPr>
          <a:xfrm>
            <a:off x="7904559" y="8571909"/>
            <a:ext cx="1111596" cy="246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Switches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715861" y="8997401"/>
            <a:ext cx="8300295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Number of Light Switches (Efficiency)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9267082" y="8557622"/>
            <a:ext cx="7544991" cy="265214"/>
            <a:chOff x="0" y="0"/>
            <a:chExt cx="10059988" cy="353619"/>
          </a:xfrm>
        </p:grpSpPr>
        <p:sp>
          <p:nvSpPr>
            <p:cNvPr id="54" name="Freeform 54"/>
            <p:cNvSpPr/>
            <p:nvPr/>
          </p:nvSpPr>
          <p:spPr>
            <a:xfrm>
              <a:off x="6350" y="6350"/>
              <a:ext cx="10047225" cy="340868"/>
            </a:xfrm>
            <a:custGeom>
              <a:avLst/>
              <a:gdLst/>
              <a:ahLst/>
              <a:cxnLst/>
              <a:rect l="l" t="t" r="r" b="b"/>
              <a:pathLst>
                <a:path w="10047225" h="340868">
                  <a:moveTo>
                    <a:pt x="0" y="114554"/>
                  </a:moveTo>
                  <a:cubicBezTo>
                    <a:pt x="0" y="51308"/>
                    <a:pt x="53086" y="0"/>
                    <a:pt x="118618" y="0"/>
                  </a:cubicBezTo>
                  <a:lnTo>
                    <a:pt x="9928606" y="0"/>
                  </a:lnTo>
                  <a:cubicBezTo>
                    <a:pt x="9994138" y="0"/>
                    <a:pt x="10047225" y="51308"/>
                    <a:pt x="10047225" y="114554"/>
                  </a:cubicBezTo>
                  <a:lnTo>
                    <a:pt x="10047225" y="226314"/>
                  </a:lnTo>
                  <a:cubicBezTo>
                    <a:pt x="10047225" y="289560"/>
                    <a:pt x="9994138" y="340868"/>
                    <a:pt x="9928606" y="340868"/>
                  </a:cubicBezTo>
                  <a:lnTo>
                    <a:pt x="118618" y="340868"/>
                  </a:lnTo>
                  <a:cubicBezTo>
                    <a:pt x="53086" y="340868"/>
                    <a:pt x="0" y="289687"/>
                    <a:pt x="0" y="226314"/>
                  </a:cubicBezTo>
                  <a:close/>
                </a:path>
              </a:pathLst>
            </a:custGeom>
            <a:solidFill>
              <a:srgbClr val="3D3D42"/>
            </a:solidFill>
            <a:ln w="12700">
              <a:solidFill>
                <a:srgbClr val="000000"/>
              </a:solidFill>
            </a:ln>
          </p:spPr>
        </p:sp>
        <p:sp>
          <p:nvSpPr>
            <p:cNvPr id="55" name="Freeform 55"/>
            <p:cNvSpPr/>
            <p:nvPr/>
          </p:nvSpPr>
          <p:spPr>
            <a:xfrm>
              <a:off x="0" y="0"/>
              <a:ext cx="10059925" cy="353568"/>
            </a:xfrm>
            <a:custGeom>
              <a:avLst/>
              <a:gdLst/>
              <a:ahLst/>
              <a:cxnLst/>
              <a:rect l="l" t="t" r="r" b="b"/>
              <a:pathLst>
                <a:path w="10059925" h="353568">
                  <a:moveTo>
                    <a:pt x="0" y="120904"/>
                  </a:moveTo>
                  <a:cubicBezTo>
                    <a:pt x="0" y="53975"/>
                    <a:pt x="56134" y="0"/>
                    <a:pt x="124968" y="0"/>
                  </a:cubicBezTo>
                  <a:lnTo>
                    <a:pt x="9934956" y="0"/>
                  </a:lnTo>
                  <a:lnTo>
                    <a:pt x="9934956" y="6350"/>
                  </a:lnTo>
                  <a:lnTo>
                    <a:pt x="9934956" y="0"/>
                  </a:lnTo>
                  <a:cubicBezTo>
                    <a:pt x="10003790" y="0"/>
                    <a:pt x="10059925" y="53975"/>
                    <a:pt x="10059925" y="120904"/>
                  </a:cubicBezTo>
                  <a:lnTo>
                    <a:pt x="10053575" y="120904"/>
                  </a:lnTo>
                  <a:lnTo>
                    <a:pt x="10059925" y="120904"/>
                  </a:lnTo>
                  <a:lnTo>
                    <a:pt x="10059925" y="232664"/>
                  </a:lnTo>
                  <a:lnTo>
                    <a:pt x="10053575" y="232664"/>
                  </a:lnTo>
                  <a:lnTo>
                    <a:pt x="10059925" y="232664"/>
                  </a:lnTo>
                  <a:cubicBezTo>
                    <a:pt x="10059925" y="299593"/>
                    <a:pt x="10003790" y="353568"/>
                    <a:pt x="9934956" y="353568"/>
                  </a:cubicBezTo>
                  <a:lnTo>
                    <a:pt x="9934956" y="347218"/>
                  </a:lnTo>
                  <a:lnTo>
                    <a:pt x="9934956" y="353568"/>
                  </a:lnTo>
                  <a:lnTo>
                    <a:pt x="124968" y="353568"/>
                  </a:lnTo>
                  <a:lnTo>
                    <a:pt x="124968" y="347218"/>
                  </a:lnTo>
                  <a:lnTo>
                    <a:pt x="124968" y="353568"/>
                  </a:lnTo>
                  <a:cubicBezTo>
                    <a:pt x="56134" y="353568"/>
                    <a:pt x="0" y="299720"/>
                    <a:pt x="0" y="232664"/>
                  </a:cubicBezTo>
                  <a:lnTo>
                    <a:pt x="0" y="120904"/>
                  </a:lnTo>
                  <a:lnTo>
                    <a:pt x="6350" y="120904"/>
                  </a:lnTo>
                  <a:lnTo>
                    <a:pt x="0" y="120904"/>
                  </a:lnTo>
                  <a:moveTo>
                    <a:pt x="12700" y="120904"/>
                  </a:moveTo>
                  <a:lnTo>
                    <a:pt x="12700" y="232664"/>
                  </a:lnTo>
                  <a:lnTo>
                    <a:pt x="6350" y="232664"/>
                  </a:lnTo>
                  <a:lnTo>
                    <a:pt x="12700" y="232664"/>
                  </a:lnTo>
                  <a:cubicBezTo>
                    <a:pt x="12700" y="292227"/>
                    <a:pt x="62738" y="340868"/>
                    <a:pt x="124968" y="340868"/>
                  </a:cubicBezTo>
                  <a:lnTo>
                    <a:pt x="9934956" y="340868"/>
                  </a:lnTo>
                  <a:cubicBezTo>
                    <a:pt x="9997187" y="340868"/>
                    <a:pt x="10047225" y="292227"/>
                    <a:pt x="10047225" y="232664"/>
                  </a:cubicBezTo>
                  <a:lnTo>
                    <a:pt x="10047225" y="120904"/>
                  </a:lnTo>
                  <a:cubicBezTo>
                    <a:pt x="10047225" y="61341"/>
                    <a:pt x="9997187" y="12700"/>
                    <a:pt x="9934956" y="12700"/>
                  </a:cubicBezTo>
                  <a:lnTo>
                    <a:pt x="124968" y="12700"/>
                  </a:lnTo>
                  <a:lnTo>
                    <a:pt x="124968" y="6350"/>
                  </a:lnTo>
                  <a:lnTo>
                    <a:pt x="124968" y="12700"/>
                  </a:lnTo>
                  <a:cubicBezTo>
                    <a:pt x="62738" y="12700"/>
                    <a:pt x="12700" y="61341"/>
                    <a:pt x="12700" y="120904"/>
                  </a:cubicBezTo>
                  <a:close/>
                </a:path>
              </a:pathLst>
            </a:custGeom>
            <a:solidFill>
              <a:srgbClr val="56565B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56" name="TextBox 56"/>
          <p:cNvSpPr txBox="1"/>
          <p:nvPr/>
        </p:nvSpPr>
        <p:spPr>
          <a:xfrm>
            <a:off x="16960606" y="8571909"/>
            <a:ext cx="611534" cy="246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00"/>
              </a:lnSpc>
            </a:pPr>
            <a:r>
              <a:rPr lang="en-US" sz="2000">
                <a:solidFill>
                  <a:srgbClr val="E5E0DF"/>
                </a:solidFill>
                <a:latin typeface="Poppins Light"/>
                <a:ea typeface="Poppins Light"/>
                <a:cs typeface="Poppins Light"/>
                <a:sym typeface="Poppins Light"/>
              </a:rPr>
              <a:t>Time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9271845" y="8997401"/>
            <a:ext cx="8300295" cy="4033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62"/>
              </a:lnSpc>
            </a:pPr>
            <a:r>
              <a:rPr lang="en-US" sz="15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AI Execution Time (Latency)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19191A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50505"/>
            </a:solidFill>
            <a:ln w="12700">
              <a:solidFill>
                <a:srgbClr val="000000"/>
              </a:solidFill>
            </a:ln>
          </p:spPr>
        </p:sp>
      </p:grpSp>
      <p:sp>
        <p:nvSpPr>
          <p:cNvPr id="6" name="TextBox 6"/>
          <p:cNvSpPr txBox="1"/>
          <p:nvPr/>
        </p:nvSpPr>
        <p:spPr>
          <a:xfrm>
            <a:off x="928688" y="653501"/>
            <a:ext cx="14113821" cy="905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500"/>
              </a:lnSpc>
            </a:pPr>
            <a:r>
              <a:rPr lang="en-US" sz="5187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Graphical User Interface (GUI) Visualisation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8688" y="2003669"/>
            <a:ext cx="16430625" cy="9346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 custom GUI, developed using Tkinter, provides a clear, interactive visual representation of the traffic control system in action. This aids in understanding the AI's decision-making process.</a:t>
            </a:r>
          </a:p>
        </p:txBody>
      </p:sp>
      <p:sp>
        <p:nvSpPr>
          <p:cNvPr id="8" name="Freeform 8" descr="preencoded.png"/>
          <p:cNvSpPr/>
          <p:nvPr/>
        </p:nvSpPr>
        <p:spPr>
          <a:xfrm>
            <a:off x="4381052" y="3408159"/>
            <a:ext cx="4656830" cy="3184179"/>
          </a:xfrm>
          <a:custGeom>
            <a:avLst/>
            <a:gdLst/>
            <a:ahLst/>
            <a:cxnLst/>
            <a:rect l="l" t="t" r="r" b="b"/>
            <a:pathLst>
              <a:path w="4656830" h="3184179">
                <a:moveTo>
                  <a:pt x="0" y="0"/>
                </a:moveTo>
                <a:lnTo>
                  <a:pt x="4656830" y="0"/>
                </a:lnTo>
                <a:lnTo>
                  <a:pt x="4656830" y="3184179"/>
                </a:lnTo>
                <a:lnTo>
                  <a:pt x="0" y="3184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3" r="-54"/>
            </a:stretch>
          </a:blipFill>
        </p:spPr>
      </p:sp>
      <p:sp>
        <p:nvSpPr>
          <p:cNvPr id="9" name="Freeform 9" descr="preencoded.png"/>
          <p:cNvSpPr/>
          <p:nvPr/>
        </p:nvSpPr>
        <p:spPr>
          <a:xfrm>
            <a:off x="9250118" y="3408159"/>
            <a:ext cx="4656830" cy="3184179"/>
          </a:xfrm>
          <a:custGeom>
            <a:avLst/>
            <a:gdLst/>
            <a:ahLst/>
            <a:cxnLst/>
            <a:rect l="l" t="t" r="r" b="b"/>
            <a:pathLst>
              <a:path w="4656830" h="3184179">
                <a:moveTo>
                  <a:pt x="0" y="0"/>
                </a:moveTo>
                <a:lnTo>
                  <a:pt x="4656830" y="0"/>
                </a:lnTo>
                <a:lnTo>
                  <a:pt x="4656830" y="3184179"/>
                </a:lnTo>
                <a:lnTo>
                  <a:pt x="0" y="3184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3" r="-54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928688" y="7279777"/>
            <a:ext cx="3316786" cy="462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Visual Feedback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28688" y="7921523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Real-time intersection layout and traffic light status.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28688" y="8438855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Dynamic car counts for all four directions.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8688" y="8956177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Display of the current phase and the AI's chosen action.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77223" y="7279777"/>
            <a:ext cx="3316786" cy="4622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50"/>
              </a:lnSpc>
            </a:pPr>
            <a:r>
              <a:rPr lang="en-US" sz="2562">
                <a:solidFill>
                  <a:srgbClr val="F2F2F3"/>
                </a:solidFill>
                <a:latin typeface="Poppins Light"/>
                <a:ea typeface="Poppins Light"/>
                <a:cs typeface="Poppins Light"/>
                <a:sym typeface="Poppins Light"/>
              </a:rPr>
              <a:t>User Controls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9477223" y="7921523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Pause and Resume the simulation.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77223" y="8438855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Reset the environment for new test runs.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477223" y="8956177"/>
            <a:ext cx="7891615" cy="5101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11051" lvl="1" indent="-155525" algn="l">
              <a:lnSpc>
                <a:spcPts val="3312"/>
              </a:lnSpc>
              <a:buFont typeface="Arial"/>
              <a:buChar char="•"/>
            </a:pPr>
            <a:r>
              <a:rPr lang="en-US" sz="2062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Adjust simulation speed for detailed observation.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920</Words>
  <Application>Microsoft Office PowerPoint</Application>
  <PresentationFormat>Custom</PresentationFormat>
  <Paragraphs>137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Roboto Bold</vt:lpstr>
      <vt:lpstr>Roboto</vt:lpstr>
      <vt:lpstr>Poppins Light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AI-Based-Intelligent-Traffic-Light-Control-System.pptx</dc:title>
  <cp:lastModifiedBy>Yousef Alaa Elsayed Ibrahim Azab</cp:lastModifiedBy>
  <cp:revision>3</cp:revision>
  <dcterms:created xsi:type="dcterms:W3CDTF">2006-08-16T00:00:00Z</dcterms:created>
  <dcterms:modified xsi:type="dcterms:W3CDTF">2025-12-22T21:28:28Z</dcterms:modified>
  <dc:identifier>DAG8RfYPUcQ</dc:identifier>
</cp:coreProperties>
</file>

<file path=docProps/thumbnail.jpeg>
</file>